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Lexend SemiBold"/>
      <p:regular r:id="rId69"/>
      <p:bold r:id="rId70"/>
    </p:embeddedFont>
    <p:embeddedFont>
      <p:font typeface="Roboto"/>
      <p:regular r:id="rId71"/>
      <p:bold r:id="rId72"/>
      <p:italic r:id="rId73"/>
      <p:boldItalic r:id="rId74"/>
    </p:embeddedFont>
    <p:embeddedFont>
      <p:font typeface="Lato"/>
      <p:regular r:id="rId75"/>
      <p:bold r:id="rId76"/>
      <p:italic r:id="rId77"/>
      <p:boldItalic r:id="rId78"/>
    </p:embeddedFont>
    <p:embeddedFont>
      <p:font typeface="Lora"/>
      <p:regular r:id="rId79"/>
      <p:bold r:id="rId80"/>
      <p:italic r:id="rId81"/>
      <p:boldItalic r:id="rId82"/>
    </p:embeddedFont>
    <p:embeddedFont>
      <p:font typeface="Helvetica Neue"/>
      <p:regular r:id="rId83"/>
      <p:bold r:id="rId84"/>
      <p:italic r:id="rId85"/>
      <p:boldItalic r:id="rId86"/>
    </p:embeddedFont>
    <p:embeddedFont>
      <p:font typeface="Lexend"/>
      <p:regular r:id="rId87"/>
      <p:bold r:id="rId88"/>
    </p:embeddedFont>
    <p:embeddedFont>
      <p:font typeface="Roboto Mono"/>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bold.fntdata"/><Relationship Id="rId83" Type="http://schemas.openxmlformats.org/officeDocument/2006/relationships/font" Target="fonts/HelveticaNeue-regular.fntdata"/><Relationship Id="rId42" Type="http://schemas.openxmlformats.org/officeDocument/2006/relationships/slide" Target="slides/slide37.xml"/><Relationship Id="rId86" Type="http://schemas.openxmlformats.org/officeDocument/2006/relationships/font" Target="fonts/HelveticaNeue-boldItalic.fntdata"/><Relationship Id="rId41" Type="http://schemas.openxmlformats.org/officeDocument/2006/relationships/slide" Target="slides/slide36.xml"/><Relationship Id="rId85" Type="http://schemas.openxmlformats.org/officeDocument/2006/relationships/font" Target="fonts/HelveticaNeue-italic.fntdata"/><Relationship Id="rId44" Type="http://schemas.openxmlformats.org/officeDocument/2006/relationships/slide" Target="slides/slide39.xml"/><Relationship Id="rId88" Type="http://schemas.openxmlformats.org/officeDocument/2006/relationships/font" Target="fonts/Lexend-bold.fntdata"/><Relationship Id="rId43" Type="http://schemas.openxmlformats.org/officeDocument/2006/relationships/slide" Target="slides/slide38.xml"/><Relationship Id="rId87" Type="http://schemas.openxmlformats.org/officeDocument/2006/relationships/font" Target="fonts/Lexend-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regular.fntdata"/><Relationship Id="rId80" Type="http://schemas.openxmlformats.org/officeDocument/2006/relationships/font" Target="fonts/Lora-bold.fntdata"/><Relationship Id="rId82" Type="http://schemas.openxmlformats.org/officeDocument/2006/relationships/font" Target="fonts/Lora-boldItalic.fntdata"/><Relationship Id="rId81" Type="http://schemas.openxmlformats.org/officeDocument/2006/relationships/font" Target="fonts/Lor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6.xml"/><Relationship Id="rId75" Type="http://schemas.openxmlformats.org/officeDocument/2006/relationships/font" Target="fonts/Lato-regular.fntdata"/><Relationship Id="rId30" Type="http://schemas.openxmlformats.org/officeDocument/2006/relationships/slide" Target="slides/slide25.xml"/><Relationship Id="rId74" Type="http://schemas.openxmlformats.org/officeDocument/2006/relationships/font" Target="fonts/Roboto-boldItalic.fntdata"/><Relationship Id="rId33" Type="http://schemas.openxmlformats.org/officeDocument/2006/relationships/slide" Target="slides/slide28.xml"/><Relationship Id="rId77" Type="http://schemas.openxmlformats.org/officeDocument/2006/relationships/font" Target="fonts/Lato-italic.fntdata"/><Relationship Id="rId32" Type="http://schemas.openxmlformats.org/officeDocument/2006/relationships/slide" Target="slides/slide27.xml"/><Relationship Id="rId76" Type="http://schemas.openxmlformats.org/officeDocument/2006/relationships/font" Target="fonts/Lato-bold.fntdata"/><Relationship Id="rId35" Type="http://schemas.openxmlformats.org/officeDocument/2006/relationships/slide" Target="slides/slide30.xml"/><Relationship Id="rId79" Type="http://schemas.openxmlformats.org/officeDocument/2006/relationships/font" Target="fonts/Lora-regular.fntdata"/><Relationship Id="rId34" Type="http://schemas.openxmlformats.org/officeDocument/2006/relationships/slide" Target="slides/slide29.xml"/><Relationship Id="rId78" Type="http://schemas.openxmlformats.org/officeDocument/2006/relationships/font" Target="fonts/Lato-boldItalic.fntdata"/><Relationship Id="rId71" Type="http://schemas.openxmlformats.org/officeDocument/2006/relationships/font" Target="fonts/Roboto-regular.fntdata"/><Relationship Id="rId70" Type="http://schemas.openxmlformats.org/officeDocument/2006/relationships/font" Target="fonts/LexendSemiBo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exendSemiBo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Mono-italic.fntdata"/><Relationship Id="rId90" Type="http://schemas.openxmlformats.org/officeDocument/2006/relationships/font" Target="fonts/RobotoMono-bold.fntdata"/><Relationship Id="rId92" Type="http://schemas.openxmlformats.org/officeDocument/2006/relationships/font" Target="fonts/RobotoMon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756d68171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756d68171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58637eae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58637eae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5abab0a7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5abab0a7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58637eae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758637eae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58637eae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758637eae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https://glq2200.clberube.org/chapitres/docs/signal-fourier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58637eae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758637eae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5abab0a7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75abab0a7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b1629719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7b1629719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b1629719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b1629719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58637eae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758637eae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58637eae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58637eae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756d68171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756d68171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58637eae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758637eae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222222"/>
              </a:solidFill>
              <a:highlight>
                <a:srgbClr val="FFFFFF"/>
              </a:highlight>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58637eae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58637eae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758637eae8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758637eae8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758637eae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758637eae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58637eae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758637eae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58637eae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758637eae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Spectrograms are essential in signal processing for visualizing frequency content over time, aiding in : </a:t>
            </a:r>
            <a:endParaRPr/>
          </a:p>
          <a:p>
            <a:pPr indent="-298450" lvl="0" marL="457200" rtl="0" algn="l">
              <a:spcBef>
                <a:spcPts val="0"/>
              </a:spcBef>
              <a:spcAft>
                <a:spcPts val="0"/>
              </a:spcAft>
              <a:buSzPts val="1100"/>
              <a:buChar char="-"/>
            </a:pPr>
            <a:r>
              <a:rPr lang="fr"/>
              <a:t>feature extraction, </a:t>
            </a:r>
            <a:endParaRPr/>
          </a:p>
          <a:p>
            <a:pPr indent="-298450" lvl="0" marL="457200" rtl="0" algn="l">
              <a:spcBef>
                <a:spcPts val="0"/>
              </a:spcBef>
              <a:spcAft>
                <a:spcPts val="0"/>
              </a:spcAft>
              <a:buSzPts val="1100"/>
              <a:buChar char="-"/>
            </a:pPr>
            <a:r>
              <a:rPr lang="fr"/>
              <a:t>pattern recognition, </a:t>
            </a:r>
            <a:endParaRPr/>
          </a:p>
          <a:p>
            <a:pPr indent="-298450" lvl="0" marL="457200" rtl="0" algn="l">
              <a:spcBef>
                <a:spcPts val="0"/>
              </a:spcBef>
              <a:spcAft>
                <a:spcPts val="0"/>
              </a:spcAft>
              <a:buSzPts val="1100"/>
              <a:buChar char="-"/>
            </a:pPr>
            <a:r>
              <a:rPr lang="fr"/>
              <a:t>and event detection.</a:t>
            </a:r>
            <a:endParaRPr/>
          </a:p>
          <a:p>
            <a:pPr indent="0" lvl="0" marL="0" rtl="0" algn="l">
              <a:spcBef>
                <a:spcPts val="0"/>
              </a:spcBef>
              <a:spcAft>
                <a:spcPts val="0"/>
              </a:spcAft>
              <a:buNone/>
            </a:pPr>
            <a:r>
              <a:rPr lang="fr"/>
              <a:t>They enhance signal analysis, aid in noise reduction, and facilitate data compression. </a:t>
            </a:r>
            <a:endParaRPr/>
          </a:p>
          <a:p>
            <a:pPr indent="0" lvl="0" marL="0" rtl="0" algn="l">
              <a:spcBef>
                <a:spcPts val="0"/>
              </a:spcBef>
              <a:spcAft>
                <a:spcPts val="0"/>
              </a:spcAft>
              <a:buNone/>
            </a:pPr>
            <a:r>
              <a:rPr lang="fr"/>
              <a:t>From diagnosing medical issues to optimizing audio quality, spectrograms play a crucial role in diverse fields by revealing intricate signal details and patterns.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58637eae8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758637eae8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7b1629719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7b1629719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b1629719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b1629719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7b1629719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7b1629719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5abab0a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75abab0a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b1629719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7b1629719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b1629719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7b1629719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7b1629719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7b1629719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58637eae8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58637eae8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758637eae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758637eae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758637eae8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758637eae8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758637eae8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758637eae8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758637eae8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758637eae8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Voici qq librairies utilisées pour l’extraction de feature à partir de signal en python, les plus utilisées sont tsfresh et tsfel.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758637eae8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758637eae8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758637eae8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758637eae8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75abab0a7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75abab0a7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758637eae8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758637eae8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758637eae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758637eae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758637eae8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758637eae8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758637eae8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758637eae8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fr" sz="1200">
                <a:solidFill>
                  <a:schemeClr val="dk1"/>
                </a:solidFill>
                <a:latin typeface="Helvetica Neue"/>
                <a:ea typeface="Helvetica Neue"/>
                <a:cs typeface="Helvetica Neue"/>
                <a:sym typeface="Helvetica Neue"/>
              </a:rPr>
              <a:t>Par exemple, si nous sommes intéressés à détecter la fréquence de 100 Hz dans un signal, nous pouvons utiliser une fonction d'ondelette qui a une fréquence centrale de 100 Hz. Le produit scalaire de la fonction d'ondelette et du signal sera important si le signal contient une quantité significative d'énergie à la fréquence de 100 Hz.</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758637eae8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758637eae8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758637eae8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758637eae8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758637eae8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758637eae8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758637eae8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758637eae8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Roboto"/>
                <a:ea typeface="Roboto"/>
                <a:cs typeface="Roboto"/>
                <a:sym typeface="Roboto"/>
              </a:rPr>
              <a:t>En résumé, la principale différence entre ces approches réside dans leur méthode de représentation des propriétés fréquentielles des signaux. Le scalogramme par transformée en ondelettes offre une vue à différentes échelles temporelles et fréquentielles, le spectrogramme met en évidence les variations de fréquence à court terme, et le spectrogramme de coefficients MFCC capture des caractéristiques compactes et adaptées à l'analyse audio. Chacune de ces méthodes est utilisée en fonction des objectifs d'analyse spécifiques et des caractéristiques du signal à étudier.</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fr" sz="1200">
                <a:solidFill>
                  <a:schemeClr val="dk1"/>
                </a:solidFill>
                <a:latin typeface="Roboto"/>
                <a:ea typeface="Roboto"/>
                <a:cs typeface="Roboto"/>
                <a:sym typeface="Roboto"/>
              </a:rPr>
              <a:t>Si vous avez affaire à des signaux non stationnaires ou si vous voulez examiner des variations à différentes échelles, le scalogramme pourrait être plus flexible et approprié.</a:t>
            </a:r>
            <a:endParaRPr b="1" sz="1200">
              <a:solidFill>
                <a:schemeClr val="dk1"/>
              </a:solidFill>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7b1629719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7b1629719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758637eae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758637eae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56d68171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56d68171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7bc8e7e58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7bc8e7e58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7bc8e7e5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7bc8e7e5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400">
                <a:solidFill>
                  <a:schemeClr val="dk1"/>
                </a:solidFill>
              </a:rPr>
              <a:t>(You can select the number of levels based on entropy there is a formula to do it) </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7bc8e7e58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7bc8e7e58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7bc8e7e58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7bc8e7e58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7bc8e7e58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7bc8e7e58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7be88abc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7be88abc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7b1629719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7b1629719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7b1629719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7b1629719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7b1629719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7b1629719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7b1629719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7b1629719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https://www.cardiosecur.com/fr/magazine/articles-specialises/systemes-de-derivation-ecg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758637eae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758637eae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7bcb6e949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7bcb6e949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7b1629719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7b1629719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7b1629719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7b1629719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https://www.cardiosecur.com/fr/magazine/articles-specialises/systemes-de-derivation-ecg</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7b1629719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7b1629719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https://www.cardiosecur.com/fr/magazine/articles-specialises/systemes-de-derivation-ecg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58637eae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58637eae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75abab0a7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75abab0a7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58637eae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58637eae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0.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5.png"/><Relationship Id="rId6" Type="http://schemas.openxmlformats.org/officeDocument/2006/relationships/image" Target="../media/image27.png"/><Relationship Id="rId7" Type="http://schemas.openxmlformats.org/officeDocument/2006/relationships/image" Target="../media/image23.png"/><Relationship Id="rId8"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0.png"/><Relationship Id="rId6" Type="http://schemas.openxmlformats.org/officeDocument/2006/relationships/image" Target="../media/image64.png"/><Relationship Id="rId7" Type="http://schemas.openxmlformats.org/officeDocument/2006/relationships/image" Target="../media/image63.png"/><Relationship Id="rId8"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7.png"/><Relationship Id="rId6" Type="http://schemas.openxmlformats.org/officeDocument/2006/relationships/image" Target="../media/image32.png"/><Relationship Id="rId7"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6.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1.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hyperlink" Target="https://www.msdmanuals.com/fr/professional/troubles-cardiovasculaires/tests-et-proc%C3%A9dures-cardiovasculaires/%C3%A9lectrocardiographie#v931664_fr" TargetMode="External"/><Relationship Id="rId6"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9.png"/><Relationship Id="rId6"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hyperlink" Target="http://physionet.org/physiotools/wag/signal-5.htm" TargetMode="External"/><Relationship Id="rId6" Type="http://schemas.openxmlformats.org/officeDocument/2006/relationships/hyperlink" Target="http://physionet.org/physiotools/wag/header-5.ht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5" name="Google Shape;55;p1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6" name="Google Shape;56;p1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7" name="Google Shape;57;p1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8" name="Google Shape;58;p13"/>
          <p:cNvSpPr txBox="1"/>
          <p:nvPr>
            <p:ph idx="4294967295"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sz="5100">
                <a:solidFill>
                  <a:schemeClr val="lt1"/>
                </a:solidFill>
                <a:latin typeface="Lexend SemiBold"/>
                <a:ea typeface="Lexend SemiBold"/>
                <a:cs typeface="Lexend SemiBold"/>
                <a:sym typeface="Lexend SemiBold"/>
              </a:rPr>
              <a:t>Traitement du signal pour la santé</a:t>
            </a:r>
            <a:endParaRPr sz="5100">
              <a:solidFill>
                <a:schemeClr val="lt1"/>
              </a:solidFill>
              <a:latin typeface="Lexend SemiBold"/>
              <a:ea typeface="Lexend SemiBold"/>
              <a:cs typeface="Lexend SemiBold"/>
              <a:sym typeface="Lexend SemiBold"/>
            </a:endParaRPr>
          </a:p>
        </p:txBody>
      </p:sp>
      <p:sp>
        <p:nvSpPr>
          <p:cNvPr id="59" name="Google Shape;59;p13"/>
          <p:cNvSpPr txBox="1"/>
          <p:nvPr>
            <p:ph idx="4294967295"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a:solidFill>
                  <a:schemeClr val="lt1"/>
                </a:solidFill>
                <a:latin typeface="Lexend"/>
                <a:ea typeface="Lexend"/>
                <a:cs typeface="Lexend"/>
                <a:sym typeface="Lexend"/>
              </a:rPr>
              <a:t>Florent Jakubowski</a:t>
            </a:r>
            <a:endParaRPr>
              <a:solidFill>
                <a:schemeClr val="lt1"/>
              </a:solidFill>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58" name="Google Shape;158;p2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59" name="Google Shape;159;p2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60" name="Google Shape;160;p2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61" name="Google Shape;16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Cas d’usage</a:t>
            </a:r>
            <a:endParaRPr>
              <a:solidFill>
                <a:schemeClr val="lt1"/>
              </a:solidFill>
              <a:latin typeface="Lexend"/>
              <a:ea typeface="Lexend"/>
              <a:cs typeface="Lexend"/>
              <a:sym typeface="Lexend"/>
            </a:endParaRPr>
          </a:p>
        </p:txBody>
      </p:sp>
      <p:sp>
        <p:nvSpPr>
          <p:cNvPr id="162" name="Google Shape;16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Lexend"/>
              <a:buChar char="-"/>
            </a:pPr>
            <a:r>
              <a:rPr lang="fr" sz="1500">
                <a:solidFill>
                  <a:schemeClr val="lt1"/>
                </a:solidFill>
                <a:latin typeface="Lexend"/>
                <a:ea typeface="Lexend"/>
                <a:cs typeface="Lexend"/>
                <a:sym typeface="Lexend"/>
              </a:rPr>
              <a:t>Analyse et traitement de séries temporelles -&gt; Feature extraction -&gt; Classification</a:t>
            </a:r>
            <a:endParaRPr sz="1500">
              <a:solidFill>
                <a:schemeClr val="lt1"/>
              </a:solidFill>
              <a:latin typeface="Lexend"/>
              <a:ea typeface="Lexend"/>
              <a:cs typeface="Lexend"/>
              <a:sym typeface="Lexend"/>
            </a:endParaRPr>
          </a:p>
        </p:txBody>
      </p:sp>
      <p:pic>
        <p:nvPicPr>
          <p:cNvPr id="163" name="Google Shape;163;p22"/>
          <p:cNvPicPr preferRelativeResize="0"/>
          <p:nvPr/>
        </p:nvPicPr>
        <p:blipFill>
          <a:blip r:embed="rId5">
            <a:alphaModFix/>
          </a:blip>
          <a:stretch>
            <a:fillRect/>
          </a:stretch>
        </p:blipFill>
        <p:spPr>
          <a:xfrm>
            <a:off x="5879475" y="1684925"/>
            <a:ext cx="3076701" cy="2307524"/>
          </a:xfrm>
          <a:prstGeom prst="rect">
            <a:avLst/>
          </a:prstGeom>
          <a:noFill/>
          <a:ln>
            <a:noFill/>
          </a:ln>
        </p:spPr>
      </p:pic>
      <p:pic>
        <p:nvPicPr>
          <p:cNvPr id="164" name="Google Shape;164;p22"/>
          <p:cNvPicPr preferRelativeResize="0"/>
          <p:nvPr/>
        </p:nvPicPr>
        <p:blipFill rotWithShape="1">
          <a:blip r:embed="rId6">
            <a:alphaModFix/>
          </a:blip>
          <a:srcRect b="0" l="0" r="0" t="0"/>
          <a:stretch/>
        </p:blipFill>
        <p:spPr>
          <a:xfrm>
            <a:off x="311700" y="1701900"/>
            <a:ext cx="5567774" cy="1793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70" name="Google Shape;170;p2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71" name="Google Shape;171;p2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72" name="Google Shape;172;p2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73" name="Google Shape;173;p23"/>
          <p:cNvSpPr txBox="1"/>
          <p:nvPr/>
        </p:nvSpPr>
        <p:spPr>
          <a:xfrm>
            <a:off x="311708" y="1430375"/>
            <a:ext cx="8520600" cy="2052600"/>
          </a:xfrm>
          <a:prstGeom prst="rect">
            <a:avLst/>
          </a:prstGeom>
          <a:noFill/>
          <a:ln>
            <a:noFill/>
          </a:ln>
        </p:spPr>
        <p:txBody>
          <a:bodyPr anchorCtr="0" anchor="ctr" bIns="91425" lIns="91425" spcFirstLastPara="1" rIns="91425" wrap="square" tIns="91425">
            <a:normAutofit/>
          </a:bodyPr>
          <a:lstStyle/>
          <a:p>
            <a:pPr indent="0" lvl="0" marL="457200" rtl="0" algn="ctr">
              <a:spcBef>
                <a:spcPts val="0"/>
              </a:spcBef>
              <a:spcAft>
                <a:spcPts val="0"/>
              </a:spcAft>
              <a:buNone/>
            </a:pPr>
            <a:r>
              <a:rPr lang="fr" sz="5100">
                <a:solidFill>
                  <a:srgbClr val="FFFFFF"/>
                </a:solidFill>
                <a:latin typeface="Lexend SemiBold"/>
                <a:ea typeface="Lexend SemiBold"/>
                <a:cs typeface="Lexend SemiBold"/>
                <a:sym typeface="Lexend SemiBold"/>
              </a:rPr>
              <a:t>Traitement du signal</a:t>
            </a:r>
            <a:endParaRPr sz="5100">
              <a:solidFill>
                <a:srgbClr val="FFFFFF"/>
              </a:solidFill>
              <a:latin typeface="Lexend SemiBold"/>
              <a:ea typeface="Lexend SemiBold"/>
              <a:cs typeface="Lexend SemiBold"/>
              <a:sym typeface="Lexen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79" name="Google Shape;179;p2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80" name="Google Shape;180;p2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81" name="Google Shape;181;p2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82" name="Google Shape;18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Représentation d’un signal</a:t>
            </a:r>
            <a:endParaRPr>
              <a:solidFill>
                <a:schemeClr val="lt1"/>
              </a:solidFill>
              <a:latin typeface="Lexend"/>
              <a:ea typeface="Lexend"/>
              <a:cs typeface="Lexend"/>
              <a:sym typeface="Lexend"/>
            </a:endParaRPr>
          </a:p>
        </p:txBody>
      </p:sp>
      <p:sp>
        <p:nvSpPr>
          <p:cNvPr id="183" name="Google Shape;18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lt1"/>
              </a:solidFill>
              <a:latin typeface="Lexend"/>
              <a:ea typeface="Lexend"/>
              <a:cs typeface="Lexend"/>
              <a:sym typeface="Lexend"/>
            </a:endParaRPr>
          </a:p>
        </p:txBody>
      </p:sp>
      <p:pic>
        <p:nvPicPr>
          <p:cNvPr id="184" name="Google Shape;184;p24"/>
          <p:cNvPicPr preferRelativeResize="0"/>
          <p:nvPr/>
        </p:nvPicPr>
        <p:blipFill rotWithShape="1">
          <a:blip r:embed="rId5">
            <a:alphaModFix/>
          </a:blip>
          <a:srcRect b="0" l="0" r="0" t="0"/>
          <a:stretch/>
        </p:blipFill>
        <p:spPr>
          <a:xfrm>
            <a:off x="2229700" y="1048350"/>
            <a:ext cx="4506725" cy="3463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90" name="Google Shape;190;p2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91" name="Google Shape;191;p2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92" name="Google Shape;192;p2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93" name="Google Shape;19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Transformée de Fourier</a:t>
            </a:r>
            <a:endParaRPr>
              <a:solidFill>
                <a:schemeClr val="lt1"/>
              </a:solidFill>
              <a:latin typeface="Lexend"/>
              <a:ea typeface="Lexend"/>
              <a:cs typeface="Lexend"/>
              <a:sym typeface="Lexend"/>
            </a:endParaRPr>
          </a:p>
        </p:txBody>
      </p:sp>
      <p:sp>
        <p:nvSpPr>
          <p:cNvPr id="194" name="Google Shape;194;p25"/>
          <p:cNvSpPr txBox="1"/>
          <p:nvPr>
            <p:ph idx="1" type="body"/>
          </p:nvPr>
        </p:nvSpPr>
        <p:spPr>
          <a:xfrm>
            <a:off x="311700" y="1152475"/>
            <a:ext cx="3834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1400">
                <a:solidFill>
                  <a:schemeClr val="lt1"/>
                </a:solidFill>
                <a:latin typeface="Lexend"/>
                <a:ea typeface="Lexend"/>
                <a:cs typeface="Lexend"/>
                <a:sym typeface="Lexend"/>
              </a:rPr>
              <a:t>La transformée de Fourier est un outil qui permet de décomposer un signal en différentes composantes sinusoïdales.</a:t>
            </a:r>
            <a:endParaRPr sz="1400">
              <a:solidFill>
                <a:schemeClr val="lt1"/>
              </a:solidFill>
              <a:latin typeface="Lexend"/>
              <a:ea typeface="Lexend"/>
              <a:cs typeface="Lexend"/>
              <a:sym typeface="Lexend"/>
            </a:endParaRPr>
          </a:p>
        </p:txBody>
      </p:sp>
      <p:sp>
        <p:nvSpPr>
          <p:cNvPr id="195" name="Google Shape;195;p25"/>
          <p:cNvSpPr/>
          <p:nvPr/>
        </p:nvSpPr>
        <p:spPr>
          <a:xfrm>
            <a:off x="4533100" y="796450"/>
            <a:ext cx="3834300" cy="337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5"/>
          <p:cNvPicPr preferRelativeResize="0"/>
          <p:nvPr/>
        </p:nvPicPr>
        <p:blipFill>
          <a:blip r:embed="rId5">
            <a:alphaModFix/>
          </a:blip>
          <a:stretch>
            <a:fillRect/>
          </a:stretch>
        </p:blipFill>
        <p:spPr>
          <a:xfrm>
            <a:off x="4533101" y="796450"/>
            <a:ext cx="3834286" cy="3267851"/>
          </a:xfrm>
          <a:prstGeom prst="rect">
            <a:avLst/>
          </a:prstGeom>
          <a:noFill/>
          <a:ln>
            <a:noFill/>
          </a:ln>
        </p:spPr>
      </p:pic>
      <p:sp>
        <p:nvSpPr>
          <p:cNvPr id="197" name="Google Shape;197;p25"/>
          <p:cNvSpPr txBox="1"/>
          <p:nvPr/>
        </p:nvSpPr>
        <p:spPr>
          <a:xfrm>
            <a:off x="4533125" y="4265150"/>
            <a:ext cx="3834300" cy="2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solidFill>
                  <a:schemeClr val="lt1"/>
                </a:solidFill>
                <a:latin typeface="Lexend"/>
                <a:ea typeface="Lexend"/>
                <a:cs typeface="Lexend"/>
                <a:sym typeface="Lexend"/>
              </a:rPr>
              <a:t>Ondes sonores qui composent l’accord </a:t>
            </a:r>
            <a:r>
              <a:rPr i="1" lang="fr" sz="1000">
                <a:solidFill>
                  <a:schemeClr val="lt1"/>
                </a:solidFill>
                <a:latin typeface="Lexend"/>
                <a:ea typeface="Lexend"/>
                <a:cs typeface="Lexend"/>
                <a:sym typeface="Lexend"/>
              </a:rPr>
              <a:t>do majeur</a:t>
            </a:r>
            <a:r>
              <a:rPr lang="fr" sz="1000">
                <a:solidFill>
                  <a:schemeClr val="lt1"/>
                </a:solidFill>
                <a:latin typeface="Lexend"/>
                <a:ea typeface="Lexend"/>
                <a:cs typeface="Lexend"/>
                <a:sym typeface="Lexend"/>
              </a:rPr>
              <a:t>.</a:t>
            </a:r>
            <a:endParaRPr i="1" sz="1000">
              <a:solidFill>
                <a:schemeClr val="lt1"/>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03" name="Google Shape;203;p2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04" name="Google Shape;204;p2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05" name="Google Shape;205;p2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06" name="Google Shape;206;p26"/>
          <p:cNvSpPr txBox="1"/>
          <p:nvPr>
            <p:ph type="title"/>
          </p:nvPr>
        </p:nvSpPr>
        <p:spPr>
          <a:xfrm>
            <a:off x="311700" y="445025"/>
            <a:ext cx="22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TFD (DFT)</a:t>
            </a:r>
            <a:endParaRPr>
              <a:solidFill>
                <a:schemeClr val="lt1"/>
              </a:solidFill>
              <a:latin typeface="Lexend"/>
              <a:ea typeface="Lexend"/>
              <a:cs typeface="Lexend"/>
              <a:sym typeface="Lexend"/>
            </a:endParaRPr>
          </a:p>
        </p:txBody>
      </p:sp>
      <p:pic>
        <p:nvPicPr>
          <p:cNvPr id="207" name="Google Shape;207;p26"/>
          <p:cNvPicPr preferRelativeResize="0"/>
          <p:nvPr/>
        </p:nvPicPr>
        <p:blipFill rotWithShape="1">
          <a:blip r:embed="rId5">
            <a:alphaModFix/>
          </a:blip>
          <a:srcRect b="0" l="0" r="0" t="0"/>
          <a:stretch/>
        </p:blipFill>
        <p:spPr>
          <a:xfrm>
            <a:off x="755201" y="1017725"/>
            <a:ext cx="7268148" cy="3598750"/>
          </a:xfrm>
          <a:prstGeom prst="rect">
            <a:avLst/>
          </a:prstGeom>
          <a:noFill/>
          <a:ln>
            <a:noFill/>
          </a:ln>
        </p:spPr>
      </p:pic>
      <p:grpSp>
        <p:nvGrpSpPr>
          <p:cNvPr id="208" name="Google Shape;208;p26"/>
          <p:cNvGrpSpPr/>
          <p:nvPr/>
        </p:nvGrpSpPr>
        <p:grpSpPr>
          <a:xfrm>
            <a:off x="2666400" y="460225"/>
            <a:ext cx="3811200" cy="393600"/>
            <a:chOff x="2648150" y="445350"/>
            <a:chExt cx="3811200" cy="393600"/>
          </a:xfrm>
        </p:grpSpPr>
        <p:sp>
          <p:nvSpPr>
            <p:cNvPr id="209" name="Google Shape;209;p26"/>
            <p:cNvSpPr/>
            <p:nvPr/>
          </p:nvSpPr>
          <p:spPr>
            <a:xfrm>
              <a:off x="2648150" y="445350"/>
              <a:ext cx="3811200" cy="39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6"/>
            <p:cNvPicPr preferRelativeResize="0"/>
            <p:nvPr/>
          </p:nvPicPr>
          <p:blipFill rotWithShape="1">
            <a:blip r:embed="rId6">
              <a:alphaModFix/>
            </a:blip>
            <a:srcRect b="0" l="0" r="0" t="42798"/>
            <a:stretch/>
          </p:blipFill>
          <p:spPr>
            <a:xfrm>
              <a:off x="2741475" y="475850"/>
              <a:ext cx="3661049" cy="327600"/>
            </a:xfrm>
            <a:prstGeom prst="rect">
              <a:avLst/>
            </a:prstGeom>
            <a:noFill/>
            <a:ln>
              <a:noFill/>
            </a:ln>
          </p:spPr>
        </p:pic>
      </p:grpSp>
      <p:grpSp>
        <p:nvGrpSpPr>
          <p:cNvPr id="211" name="Google Shape;211;p26"/>
          <p:cNvGrpSpPr/>
          <p:nvPr/>
        </p:nvGrpSpPr>
        <p:grpSpPr>
          <a:xfrm>
            <a:off x="937926" y="930100"/>
            <a:ext cx="7268148" cy="3774000"/>
            <a:chOff x="907601" y="1042100"/>
            <a:chExt cx="7268148" cy="3774000"/>
          </a:xfrm>
        </p:grpSpPr>
        <p:sp>
          <p:nvSpPr>
            <p:cNvPr id="212" name="Google Shape;212;p26"/>
            <p:cNvSpPr/>
            <p:nvPr/>
          </p:nvSpPr>
          <p:spPr>
            <a:xfrm>
              <a:off x="1019775" y="1042100"/>
              <a:ext cx="7063800" cy="377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6"/>
            <p:cNvPicPr preferRelativeResize="0"/>
            <p:nvPr/>
          </p:nvPicPr>
          <p:blipFill rotWithShape="1">
            <a:blip r:embed="rId5">
              <a:alphaModFix/>
            </a:blip>
            <a:srcRect b="0" l="0" r="0" t="0"/>
            <a:stretch/>
          </p:blipFill>
          <p:spPr>
            <a:xfrm>
              <a:off x="907601" y="1170125"/>
              <a:ext cx="7268148" cy="35987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19" name="Google Shape;219;p2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20" name="Google Shape;220;p2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21" name="Google Shape;221;p2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22" name="Google Shape;222;p27"/>
          <p:cNvSpPr txBox="1"/>
          <p:nvPr>
            <p:ph type="title"/>
          </p:nvPr>
        </p:nvSpPr>
        <p:spPr>
          <a:xfrm>
            <a:off x="311700" y="445025"/>
            <a:ext cx="22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TFD (DFT)</a:t>
            </a:r>
            <a:endParaRPr>
              <a:solidFill>
                <a:schemeClr val="lt1"/>
              </a:solidFill>
              <a:latin typeface="Lexend"/>
              <a:ea typeface="Lexend"/>
              <a:cs typeface="Lexend"/>
              <a:sym typeface="Lexend"/>
            </a:endParaRPr>
          </a:p>
        </p:txBody>
      </p:sp>
      <p:pic>
        <p:nvPicPr>
          <p:cNvPr id="223" name="Google Shape;223;p27"/>
          <p:cNvPicPr preferRelativeResize="0"/>
          <p:nvPr/>
        </p:nvPicPr>
        <p:blipFill rotWithShape="1">
          <a:blip r:embed="rId5">
            <a:alphaModFix/>
          </a:blip>
          <a:srcRect b="0" l="0" r="0" t="0"/>
          <a:stretch/>
        </p:blipFill>
        <p:spPr>
          <a:xfrm>
            <a:off x="755201" y="1017725"/>
            <a:ext cx="7268148" cy="3598750"/>
          </a:xfrm>
          <a:prstGeom prst="rect">
            <a:avLst/>
          </a:prstGeom>
          <a:noFill/>
          <a:ln>
            <a:noFill/>
          </a:ln>
        </p:spPr>
      </p:pic>
      <p:grpSp>
        <p:nvGrpSpPr>
          <p:cNvPr id="224" name="Google Shape;224;p27"/>
          <p:cNvGrpSpPr/>
          <p:nvPr/>
        </p:nvGrpSpPr>
        <p:grpSpPr>
          <a:xfrm>
            <a:off x="2666400" y="445025"/>
            <a:ext cx="3811200" cy="408900"/>
            <a:chOff x="2648150" y="430150"/>
            <a:chExt cx="3811200" cy="408900"/>
          </a:xfrm>
        </p:grpSpPr>
        <p:sp>
          <p:nvSpPr>
            <p:cNvPr id="225" name="Google Shape;225;p27"/>
            <p:cNvSpPr/>
            <p:nvPr/>
          </p:nvSpPr>
          <p:spPr>
            <a:xfrm>
              <a:off x="2648150" y="430150"/>
              <a:ext cx="3811200" cy="40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7"/>
            <p:cNvPicPr preferRelativeResize="0"/>
            <p:nvPr/>
          </p:nvPicPr>
          <p:blipFill rotWithShape="1">
            <a:blip r:embed="rId6">
              <a:alphaModFix/>
            </a:blip>
            <a:srcRect b="0" l="0" r="0" t="42798"/>
            <a:stretch/>
          </p:blipFill>
          <p:spPr>
            <a:xfrm>
              <a:off x="2741475" y="475850"/>
              <a:ext cx="3661049" cy="327600"/>
            </a:xfrm>
            <a:prstGeom prst="rect">
              <a:avLst/>
            </a:prstGeom>
            <a:noFill/>
            <a:ln>
              <a:noFill/>
            </a:ln>
          </p:spPr>
        </p:pic>
      </p:grpSp>
      <p:grpSp>
        <p:nvGrpSpPr>
          <p:cNvPr id="227" name="Google Shape;227;p27"/>
          <p:cNvGrpSpPr/>
          <p:nvPr/>
        </p:nvGrpSpPr>
        <p:grpSpPr>
          <a:xfrm>
            <a:off x="-52674" y="930100"/>
            <a:ext cx="7268148" cy="3774000"/>
            <a:chOff x="907601" y="1042100"/>
            <a:chExt cx="7268148" cy="3774000"/>
          </a:xfrm>
        </p:grpSpPr>
        <p:sp>
          <p:nvSpPr>
            <p:cNvPr id="228" name="Google Shape;228;p27"/>
            <p:cNvSpPr/>
            <p:nvPr/>
          </p:nvSpPr>
          <p:spPr>
            <a:xfrm>
              <a:off x="1019775" y="1042100"/>
              <a:ext cx="7063800" cy="377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7"/>
            <p:cNvPicPr preferRelativeResize="0"/>
            <p:nvPr/>
          </p:nvPicPr>
          <p:blipFill rotWithShape="1">
            <a:blip r:embed="rId5">
              <a:alphaModFix/>
            </a:blip>
            <a:srcRect b="0" l="0" r="0" t="0"/>
            <a:stretch/>
          </p:blipFill>
          <p:spPr>
            <a:xfrm>
              <a:off x="907601" y="1170125"/>
              <a:ext cx="7268148" cy="3598750"/>
            </a:xfrm>
            <a:prstGeom prst="rect">
              <a:avLst/>
            </a:prstGeom>
            <a:noFill/>
            <a:ln>
              <a:noFill/>
            </a:ln>
          </p:spPr>
        </p:pic>
      </p:grpSp>
      <p:pic>
        <p:nvPicPr>
          <p:cNvPr id="230" name="Google Shape;230;p27"/>
          <p:cNvPicPr preferRelativeResize="0"/>
          <p:nvPr/>
        </p:nvPicPr>
        <p:blipFill rotWithShape="1">
          <a:blip r:embed="rId7">
            <a:alphaModFix/>
          </a:blip>
          <a:srcRect b="47421" l="0" r="0" t="0"/>
          <a:stretch/>
        </p:blipFill>
        <p:spPr>
          <a:xfrm>
            <a:off x="6263750" y="2144375"/>
            <a:ext cx="2880250" cy="1034775"/>
          </a:xfrm>
          <a:prstGeom prst="rect">
            <a:avLst/>
          </a:prstGeom>
          <a:noFill/>
          <a:ln>
            <a:noFill/>
          </a:ln>
        </p:spPr>
      </p:pic>
      <p:sp>
        <p:nvSpPr>
          <p:cNvPr id="231" name="Google Shape;231;p27"/>
          <p:cNvSpPr/>
          <p:nvPr/>
        </p:nvSpPr>
        <p:spPr>
          <a:xfrm>
            <a:off x="6858000" y="1750775"/>
            <a:ext cx="20676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a:solidFill>
                  <a:srgbClr val="CC0000"/>
                </a:solidFill>
              </a:rPr>
              <a:t>Discrétisation</a:t>
            </a:r>
            <a:endParaRPr i="1">
              <a:solidFill>
                <a:srgbClr val="CC0000"/>
              </a:solidFill>
            </a:endParaRPr>
          </a:p>
        </p:txBody>
      </p:sp>
      <p:cxnSp>
        <p:nvCxnSpPr>
          <p:cNvPr id="232" name="Google Shape;232;p27"/>
          <p:cNvCxnSpPr/>
          <p:nvPr/>
        </p:nvCxnSpPr>
        <p:spPr>
          <a:xfrm>
            <a:off x="6418600" y="1524950"/>
            <a:ext cx="430800" cy="215400"/>
          </a:xfrm>
          <a:prstGeom prst="straightConnector1">
            <a:avLst/>
          </a:prstGeom>
          <a:noFill/>
          <a:ln cap="flat" cmpd="sng" w="28575">
            <a:solidFill>
              <a:srgbClr val="3C78D8"/>
            </a:solidFill>
            <a:prstDash val="solid"/>
            <a:round/>
            <a:headEnd len="med" w="med" type="none"/>
            <a:tailEnd len="med" w="med" type="stealth"/>
          </a:ln>
        </p:spPr>
      </p:cxnSp>
      <p:cxnSp>
        <p:nvCxnSpPr>
          <p:cNvPr id="233" name="Google Shape;233;p27"/>
          <p:cNvCxnSpPr/>
          <p:nvPr/>
        </p:nvCxnSpPr>
        <p:spPr>
          <a:xfrm flipH="1">
            <a:off x="6477600" y="3245375"/>
            <a:ext cx="372900" cy="215400"/>
          </a:xfrm>
          <a:prstGeom prst="straightConnector1">
            <a:avLst/>
          </a:prstGeom>
          <a:noFill/>
          <a:ln cap="flat" cmpd="sng" w="28575">
            <a:solidFill>
              <a:srgbClr val="3C78D8"/>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39" name="Google Shape;239;p2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40" name="Google Shape;240;p2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41" name="Google Shape;241;p2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42" name="Google Shape;242;p28"/>
          <p:cNvSpPr txBox="1"/>
          <p:nvPr>
            <p:ph type="title"/>
          </p:nvPr>
        </p:nvSpPr>
        <p:spPr>
          <a:xfrm>
            <a:off x="311700" y="445025"/>
            <a:ext cx="4091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fr">
                <a:solidFill>
                  <a:schemeClr val="lt1"/>
                </a:solidFill>
                <a:latin typeface="Lexend"/>
                <a:ea typeface="Lexend"/>
                <a:cs typeface="Lexend"/>
                <a:sym typeface="Lexend"/>
              </a:rPr>
              <a:t>Exemples d’applications</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pic>
        <p:nvPicPr>
          <p:cNvPr id="243" name="Google Shape;243;p28"/>
          <p:cNvPicPr preferRelativeResize="0"/>
          <p:nvPr/>
        </p:nvPicPr>
        <p:blipFill>
          <a:blip r:embed="rId5">
            <a:alphaModFix/>
          </a:blip>
          <a:stretch>
            <a:fillRect/>
          </a:stretch>
        </p:blipFill>
        <p:spPr>
          <a:xfrm>
            <a:off x="882314" y="1400125"/>
            <a:ext cx="3017573" cy="2263188"/>
          </a:xfrm>
          <a:prstGeom prst="rect">
            <a:avLst/>
          </a:prstGeom>
          <a:noFill/>
          <a:ln>
            <a:noFill/>
          </a:ln>
        </p:spPr>
      </p:pic>
      <p:sp>
        <p:nvSpPr>
          <p:cNvPr id="244" name="Google Shape;244;p28"/>
          <p:cNvSpPr txBox="1"/>
          <p:nvPr/>
        </p:nvSpPr>
        <p:spPr>
          <a:xfrm>
            <a:off x="781450" y="3920200"/>
            <a:ext cx="3219300" cy="24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rPr>
              <a:t>M</a:t>
            </a:r>
            <a:r>
              <a:rPr lang="fr">
                <a:solidFill>
                  <a:schemeClr val="lt1"/>
                </a:solidFill>
              </a:rPr>
              <a:t>aintenance prédictive </a:t>
            </a:r>
            <a:endParaRPr>
              <a:solidFill>
                <a:schemeClr val="lt1"/>
              </a:solidFill>
            </a:endParaRPr>
          </a:p>
        </p:txBody>
      </p:sp>
      <p:pic>
        <p:nvPicPr>
          <p:cNvPr id="245" name="Google Shape;245;p28"/>
          <p:cNvPicPr preferRelativeResize="0"/>
          <p:nvPr/>
        </p:nvPicPr>
        <p:blipFill>
          <a:blip r:embed="rId6">
            <a:alphaModFix/>
          </a:blip>
          <a:stretch>
            <a:fillRect/>
          </a:stretch>
        </p:blipFill>
        <p:spPr>
          <a:xfrm>
            <a:off x="4673675" y="1044413"/>
            <a:ext cx="4167650" cy="3054675"/>
          </a:xfrm>
          <a:prstGeom prst="rect">
            <a:avLst/>
          </a:prstGeom>
          <a:noFill/>
          <a:ln>
            <a:noFill/>
          </a:ln>
        </p:spPr>
      </p:pic>
      <p:sp>
        <p:nvSpPr>
          <p:cNvPr id="246" name="Google Shape;246;p28"/>
          <p:cNvSpPr txBox="1"/>
          <p:nvPr/>
        </p:nvSpPr>
        <p:spPr>
          <a:xfrm>
            <a:off x="5263275" y="4256075"/>
            <a:ext cx="3219300" cy="24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rPr>
              <a:t>Compression et débruitage de signaux</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52" name="Google Shape;252;p2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53" name="Google Shape;253;p2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54" name="Google Shape;254;p2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55" name="Google Shape;255;p29"/>
          <p:cNvSpPr txBox="1"/>
          <p:nvPr>
            <p:ph type="title"/>
          </p:nvPr>
        </p:nvSpPr>
        <p:spPr>
          <a:xfrm>
            <a:off x="311700" y="445025"/>
            <a:ext cx="803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fr">
                <a:solidFill>
                  <a:schemeClr val="lt1"/>
                </a:solidFill>
                <a:latin typeface="Lexend"/>
                <a:ea typeface="Lexend"/>
                <a:cs typeface="Lexend"/>
                <a:sym typeface="Lexend"/>
              </a:rPr>
              <a:t>Transformée de Fourier Inverse</a:t>
            </a:r>
            <a:endParaRPr>
              <a:solidFill>
                <a:schemeClr val="lt1"/>
              </a:solidFill>
              <a:latin typeface="Lexend"/>
              <a:ea typeface="Lexend"/>
              <a:cs typeface="Lexend"/>
              <a:sym typeface="Lexend"/>
            </a:endParaRPr>
          </a:p>
        </p:txBody>
      </p:sp>
      <p:pic>
        <p:nvPicPr>
          <p:cNvPr id="256" name="Google Shape;256;p29"/>
          <p:cNvPicPr preferRelativeResize="0"/>
          <p:nvPr/>
        </p:nvPicPr>
        <p:blipFill>
          <a:blip r:embed="rId5">
            <a:alphaModFix/>
          </a:blip>
          <a:stretch>
            <a:fillRect/>
          </a:stretch>
        </p:blipFill>
        <p:spPr>
          <a:xfrm>
            <a:off x="771525" y="1300163"/>
            <a:ext cx="7600950" cy="2543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62" name="Google Shape;262;p3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63" name="Google Shape;263;p3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64" name="Google Shape;264;p3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65" name="Google Shape;265;p30"/>
          <p:cNvSpPr txBox="1"/>
          <p:nvPr>
            <p:ph type="title"/>
          </p:nvPr>
        </p:nvSpPr>
        <p:spPr>
          <a:xfrm>
            <a:off x="311700" y="445025"/>
            <a:ext cx="3722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Features extraction</a:t>
            </a:r>
            <a:endParaRPr>
              <a:solidFill>
                <a:schemeClr val="lt1"/>
              </a:solidFill>
              <a:latin typeface="Lexend"/>
              <a:ea typeface="Lexend"/>
              <a:cs typeface="Lexend"/>
              <a:sym typeface="Lexend"/>
            </a:endParaRPr>
          </a:p>
        </p:txBody>
      </p:sp>
      <p:pic>
        <p:nvPicPr>
          <p:cNvPr id="266" name="Google Shape;266;p30"/>
          <p:cNvPicPr preferRelativeResize="0"/>
          <p:nvPr/>
        </p:nvPicPr>
        <p:blipFill>
          <a:blip r:embed="rId5">
            <a:alphaModFix/>
          </a:blip>
          <a:stretch>
            <a:fillRect/>
          </a:stretch>
        </p:blipFill>
        <p:spPr>
          <a:xfrm>
            <a:off x="1345175" y="1114175"/>
            <a:ext cx="6195150" cy="3545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72" name="Google Shape;272;p3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73" name="Google Shape;273;p3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74" name="Google Shape;274;p3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75" name="Google Shape;275;p31"/>
          <p:cNvSpPr txBox="1"/>
          <p:nvPr/>
        </p:nvSpPr>
        <p:spPr>
          <a:xfrm>
            <a:off x="311708" y="1430375"/>
            <a:ext cx="8520600" cy="2052600"/>
          </a:xfrm>
          <a:prstGeom prst="rect">
            <a:avLst/>
          </a:prstGeom>
          <a:noFill/>
          <a:ln>
            <a:noFill/>
          </a:ln>
        </p:spPr>
        <p:txBody>
          <a:bodyPr anchorCtr="0" anchor="b" bIns="91425" lIns="91425" spcFirstLastPara="1" rIns="91425" wrap="square" tIns="91425">
            <a:normAutofit/>
          </a:bodyPr>
          <a:lstStyle/>
          <a:p>
            <a:pPr indent="0" lvl="0" marL="457200" rtl="0" algn="ctr">
              <a:spcBef>
                <a:spcPts val="0"/>
              </a:spcBef>
              <a:spcAft>
                <a:spcPts val="0"/>
              </a:spcAft>
              <a:buNone/>
            </a:pPr>
            <a:r>
              <a:rPr lang="fr" sz="5100">
                <a:solidFill>
                  <a:srgbClr val="FFFFFF"/>
                </a:solidFill>
                <a:latin typeface="Lexend SemiBold"/>
                <a:ea typeface="Lexend SemiBold"/>
                <a:cs typeface="Lexend SemiBold"/>
                <a:sym typeface="Lexend SemiBold"/>
              </a:rPr>
              <a:t>Feature dans le domaine temporel</a:t>
            </a:r>
            <a:endParaRPr sz="5100">
              <a:solidFill>
                <a:srgbClr val="FFFFFF"/>
              </a:solidFill>
              <a:latin typeface="Lexend SemiBold"/>
              <a:ea typeface="Lexend SemiBold"/>
              <a:cs typeface="Lexend SemiBold"/>
              <a:sym typeface="Lexen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5" name="Google Shape;65;p1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6" name="Google Shape;66;p1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7" name="Google Shape;67;p1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Sommaire</a:t>
            </a:r>
            <a:endParaRPr>
              <a:solidFill>
                <a:schemeClr val="lt1"/>
              </a:solidFill>
              <a:latin typeface="Lexend"/>
              <a:ea typeface="Lexend"/>
              <a:cs typeface="Lexend"/>
              <a:sym typeface="Lexend"/>
            </a:endParaRPr>
          </a:p>
        </p:txBody>
      </p:sp>
      <p:sp>
        <p:nvSpPr>
          <p:cNvPr id="69" name="Google Shape;6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Rappels</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Cas d’usage</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Représentation d’un signal</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Transformé de Fourier</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FTD</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Feature dans le domaine temporel</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Feature dans le domaine fréquentiel</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Classification</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Libraires Python </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Wavelet transform</a:t>
            </a:r>
            <a:endParaRPr>
              <a:solidFill>
                <a:schemeClr val="lt1"/>
              </a:solidFill>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81" name="Google Shape;281;p3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82" name="Google Shape;282;p3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83" name="Google Shape;283;p3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84" name="Google Shape;284;p32"/>
          <p:cNvSpPr txBox="1"/>
          <p:nvPr>
            <p:ph type="title"/>
          </p:nvPr>
        </p:nvSpPr>
        <p:spPr>
          <a:xfrm>
            <a:off x="311700" y="445025"/>
            <a:ext cx="3722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Zero crossing rate</a:t>
            </a:r>
            <a:endParaRPr>
              <a:solidFill>
                <a:schemeClr val="lt1"/>
              </a:solidFill>
              <a:latin typeface="Lexend"/>
              <a:ea typeface="Lexend"/>
              <a:cs typeface="Lexend"/>
              <a:sym typeface="Lexend"/>
            </a:endParaRPr>
          </a:p>
        </p:txBody>
      </p:sp>
      <p:pic>
        <p:nvPicPr>
          <p:cNvPr id="285" name="Google Shape;285;p32"/>
          <p:cNvPicPr preferRelativeResize="0"/>
          <p:nvPr/>
        </p:nvPicPr>
        <p:blipFill>
          <a:blip r:embed="rId5">
            <a:alphaModFix/>
          </a:blip>
          <a:stretch>
            <a:fillRect/>
          </a:stretch>
        </p:blipFill>
        <p:spPr>
          <a:xfrm>
            <a:off x="2090988" y="1017725"/>
            <a:ext cx="5094633"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91" name="Google Shape;291;p3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92" name="Google Shape;292;p3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93" name="Google Shape;293;p3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94" name="Google Shape;294;p33"/>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Root mean square </a:t>
            </a:r>
            <a:r>
              <a:rPr lang="fr">
                <a:solidFill>
                  <a:schemeClr val="lt1"/>
                </a:solidFill>
                <a:latin typeface="Lexend"/>
                <a:ea typeface="Lexend"/>
                <a:cs typeface="Lexend"/>
                <a:sym typeface="Lexend"/>
              </a:rPr>
              <a:t>energy</a:t>
            </a:r>
            <a:r>
              <a:rPr lang="fr">
                <a:solidFill>
                  <a:schemeClr val="lt1"/>
                </a:solidFill>
                <a:latin typeface="Lexend"/>
                <a:ea typeface="Lexend"/>
                <a:cs typeface="Lexend"/>
                <a:sym typeface="Lexend"/>
              </a:rPr>
              <a:t> RMSE et Entropie </a:t>
            </a:r>
            <a:endParaRPr>
              <a:solidFill>
                <a:schemeClr val="lt1"/>
              </a:solidFill>
              <a:latin typeface="Lexend"/>
              <a:ea typeface="Lexend"/>
              <a:cs typeface="Lexend"/>
              <a:sym typeface="Lexend"/>
            </a:endParaRPr>
          </a:p>
        </p:txBody>
      </p:sp>
      <p:pic>
        <p:nvPicPr>
          <p:cNvPr id="295" name="Google Shape;295;p33"/>
          <p:cNvPicPr preferRelativeResize="0"/>
          <p:nvPr/>
        </p:nvPicPr>
        <p:blipFill rotWithShape="1">
          <a:blip r:embed="rId5">
            <a:alphaModFix/>
          </a:blip>
          <a:srcRect b="9628" l="39532" r="35713" t="30606"/>
          <a:stretch/>
        </p:blipFill>
        <p:spPr>
          <a:xfrm>
            <a:off x="1012351" y="1698075"/>
            <a:ext cx="2188101" cy="873675"/>
          </a:xfrm>
          <a:prstGeom prst="rect">
            <a:avLst/>
          </a:prstGeom>
          <a:noFill/>
          <a:ln>
            <a:noFill/>
          </a:ln>
        </p:spPr>
      </p:pic>
      <p:pic>
        <p:nvPicPr>
          <p:cNvPr id="296" name="Google Shape;296;p33"/>
          <p:cNvPicPr preferRelativeResize="0"/>
          <p:nvPr/>
        </p:nvPicPr>
        <p:blipFill>
          <a:blip r:embed="rId6">
            <a:alphaModFix/>
          </a:blip>
          <a:stretch>
            <a:fillRect/>
          </a:stretch>
        </p:blipFill>
        <p:spPr>
          <a:xfrm>
            <a:off x="4297638" y="1591988"/>
            <a:ext cx="4200525" cy="1085850"/>
          </a:xfrm>
          <a:prstGeom prst="rect">
            <a:avLst/>
          </a:prstGeom>
          <a:noFill/>
          <a:ln>
            <a:noFill/>
          </a:ln>
        </p:spPr>
      </p:pic>
      <p:sp>
        <p:nvSpPr>
          <p:cNvPr id="297" name="Google Shape;297;p33"/>
          <p:cNvSpPr txBox="1"/>
          <p:nvPr/>
        </p:nvSpPr>
        <p:spPr>
          <a:xfrm>
            <a:off x="1011425" y="2824600"/>
            <a:ext cx="2188200" cy="10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R</a:t>
            </a:r>
            <a:r>
              <a:rPr lang="fr">
                <a:solidFill>
                  <a:schemeClr val="lt1"/>
                </a:solidFill>
              </a:rPr>
              <a:t>acine carré de la moyenne des amplitudes au carré </a:t>
            </a:r>
            <a:endParaRPr>
              <a:solidFill>
                <a:schemeClr val="lt1"/>
              </a:solidFill>
            </a:endParaRPr>
          </a:p>
        </p:txBody>
      </p:sp>
      <p:sp>
        <p:nvSpPr>
          <p:cNvPr id="298" name="Google Shape;298;p33"/>
          <p:cNvSpPr txBox="1"/>
          <p:nvPr/>
        </p:nvSpPr>
        <p:spPr>
          <a:xfrm>
            <a:off x="4267750" y="2960300"/>
            <a:ext cx="42006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txBox="1"/>
          <p:nvPr/>
        </p:nvSpPr>
        <p:spPr>
          <a:xfrm>
            <a:off x="4267750" y="2800150"/>
            <a:ext cx="3722400" cy="11349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300"/>
              </a:spcBef>
              <a:spcAft>
                <a:spcPts val="0"/>
              </a:spcAft>
              <a:buNone/>
            </a:pPr>
            <a:r>
              <a:rPr lang="fr" sz="1200">
                <a:solidFill>
                  <a:srgbClr val="E3E3E3"/>
                </a:solidFill>
                <a:latin typeface="Lexend"/>
                <a:ea typeface="Lexend"/>
                <a:cs typeface="Lexend"/>
                <a:sym typeface="Lexend"/>
              </a:rPr>
              <a:t>Somme du nombre </a:t>
            </a:r>
            <a:r>
              <a:rPr lang="fr" sz="1200">
                <a:solidFill>
                  <a:srgbClr val="E3E3E3"/>
                </a:solidFill>
                <a:latin typeface="Lexend"/>
                <a:ea typeface="Lexend"/>
                <a:cs typeface="Lexend"/>
                <a:sym typeface="Lexend"/>
              </a:rPr>
              <a:t>de valeurs possibles qu'un signal peut prendre, puis en pondérant chaque valeur par sa probabilité. Plus l'entropie est élevée, plus le signal est incertain ou aléatoire.</a:t>
            </a:r>
            <a:endParaRPr sz="1200">
              <a:solidFill>
                <a:srgbClr val="E3E3E3"/>
              </a:solidFill>
              <a:latin typeface="Lexend"/>
              <a:ea typeface="Lexend"/>
              <a:cs typeface="Lexend"/>
              <a:sym typeface="Lexend"/>
            </a:endParaRPr>
          </a:p>
          <a:p>
            <a:pPr indent="0" lvl="0" marL="0" rtl="0" algn="ctr">
              <a:spcBef>
                <a:spcPts val="1100"/>
              </a:spcBef>
              <a:spcAft>
                <a:spcPts val="0"/>
              </a:spcAft>
              <a:buNone/>
            </a:pPr>
            <a:r>
              <a:t/>
            </a:r>
            <a:endParaRPr>
              <a:latin typeface="Lexend"/>
              <a:ea typeface="Lexend"/>
              <a:cs typeface="Lexend"/>
              <a:sym typeface="Lexe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05" name="Google Shape;305;p3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06" name="Google Shape;306;p3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07" name="Google Shape;307;p3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08" name="Google Shape;308;p34"/>
          <p:cNvSpPr txBox="1"/>
          <p:nvPr/>
        </p:nvSpPr>
        <p:spPr>
          <a:xfrm>
            <a:off x="311708" y="1430375"/>
            <a:ext cx="8520600" cy="2052600"/>
          </a:xfrm>
          <a:prstGeom prst="rect">
            <a:avLst/>
          </a:prstGeom>
          <a:noFill/>
          <a:ln>
            <a:noFill/>
          </a:ln>
        </p:spPr>
        <p:txBody>
          <a:bodyPr anchorCtr="0" anchor="b" bIns="91425" lIns="91425" spcFirstLastPara="1" rIns="91425" wrap="square" tIns="91425">
            <a:normAutofit/>
          </a:bodyPr>
          <a:lstStyle/>
          <a:p>
            <a:pPr indent="0" lvl="0" marL="457200" rtl="0" algn="ctr">
              <a:spcBef>
                <a:spcPts val="0"/>
              </a:spcBef>
              <a:spcAft>
                <a:spcPts val="0"/>
              </a:spcAft>
              <a:buNone/>
            </a:pPr>
            <a:r>
              <a:rPr lang="fr" sz="5100">
                <a:solidFill>
                  <a:srgbClr val="FFFFFF"/>
                </a:solidFill>
                <a:latin typeface="Lexend SemiBold"/>
                <a:ea typeface="Lexend SemiBold"/>
                <a:cs typeface="Lexend SemiBold"/>
                <a:sym typeface="Lexend SemiBold"/>
              </a:rPr>
              <a:t>Feature dans le domaine fréquentiel</a:t>
            </a:r>
            <a:endParaRPr sz="5100">
              <a:solidFill>
                <a:srgbClr val="FFFFFF"/>
              </a:solidFill>
              <a:latin typeface="Lexend SemiBold"/>
              <a:ea typeface="Lexend SemiBold"/>
              <a:cs typeface="Lexend SemiBold"/>
              <a:sym typeface="Lexen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14" name="Google Shape;314;p3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15" name="Google Shape;315;p3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16" name="Google Shape;316;p3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17" name="Google Shape;317;p35"/>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Spectrograms</a:t>
            </a:r>
            <a:endParaRPr>
              <a:solidFill>
                <a:schemeClr val="lt1"/>
              </a:solidFill>
              <a:latin typeface="Lexend"/>
              <a:ea typeface="Lexend"/>
              <a:cs typeface="Lexend"/>
              <a:sym typeface="Lexend"/>
            </a:endParaRPr>
          </a:p>
        </p:txBody>
      </p:sp>
      <p:sp>
        <p:nvSpPr>
          <p:cNvPr id="318" name="Google Shape;318;p35"/>
          <p:cNvSpPr/>
          <p:nvPr/>
        </p:nvSpPr>
        <p:spPr>
          <a:xfrm>
            <a:off x="2411360" y="987950"/>
            <a:ext cx="4321200" cy="347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5"/>
          <p:cNvPicPr preferRelativeResize="0"/>
          <p:nvPr/>
        </p:nvPicPr>
        <p:blipFill rotWithShape="1">
          <a:blip r:embed="rId5">
            <a:alphaModFix/>
          </a:blip>
          <a:srcRect b="0" l="1893" r="0" t="2874"/>
          <a:stretch/>
        </p:blipFill>
        <p:spPr>
          <a:xfrm>
            <a:off x="2406163" y="1026106"/>
            <a:ext cx="4331676" cy="33193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25" name="Google Shape;325;p3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26" name="Google Shape;326;p3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27" name="Google Shape;327;p3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28" name="Google Shape;328;p36"/>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Spectrogram audio</a:t>
            </a:r>
            <a:endParaRPr>
              <a:solidFill>
                <a:schemeClr val="lt1"/>
              </a:solidFill>
              <a:latin typeface="Lexend"/>
              <a:ea typeface="Lexend"/>
              <a:cs typeface="Lexend"/>
              <a:sym typeface="Lexend"/>
            </a:endParaRPr>
          </a:p>
        </p:txBody>
      </p:sp>
      <p:pic>
        <p:nvPicPr>
          <p:cNvPr id="329" name="Google Shape;329;p36"/>
          <p:cNvPicPr preferRelativeResize="0"/>
          <p:nvPr/>
        </p:nvPicPr>
        <p:blipFill rotWithShape="1">
          <a:blip r:embed="rId5">
            <a:alphaModFix/>
          </a:blip>
          <a:srcRect b="0" l="0" r="0" t="0"/>
          <a:stretch/>
        </p:blipFill>
        <p:spPr>
          <a:xfrm>
            <a:off x="1972963" y="1152050"/>
            <a:ext cx="5198075" cy="3101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3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35" name="Google Shape;335;p3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36" name="Google Shape;336;p3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37" name="Google Shape;337;p3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38" name="Google Shape;338;p37"/>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Why do we need spectrograms ?</a:t>
            </a:r>
            <a:endParaRPr>
              <a:solidFill>
                <a:schemeClr val="lt1"/>
              </a:solidFill>
              <a:latin typeface="Lexend"/>
              <a:ea typeface="Lexend"/>
              <a:cs typeface="Lexend"/>
              <a:sym typeface="Lexend"/>
            </a:endParaRPr>
          </a:p>
        </p:txBody>
      </p:sp>
      <p:pic>
        <p:nvPicPr>
          <p:cNvPr id="339" name="Google Shape;339;p37"/>
          <p:cNvPicPr preferRelativeResize="0"/>
          <p:nvPr/>
        </p:nvPicPr>
        <p:blipFill rotWithShape="1">
          <a:blip r:embed="rId5">
            <a:alphaModFix/>
          </a:blip>
          <a:srcRect b="10169" l="7726" r="2635" t="4081"/>
          <a:stretch/>
        </p:blipFill>
        <p:spPr>
          <a:xfrm>
            <a:off x="5517900" y="1035938"/>
            <a:ext cx="2662987" cy="1725650"/>
          </a:xfrm>
          <a:prstGeom prst="rect">
            <a:avLst/>
          </a:prstGeom>
          <a:noFill/>
          <a:ln>
            <a:noFill/>
          </a:ln>
        </p:spPr>
      </p:pic>
      <p:pic>
        <p:nvPicPr>
          <p:cNvPr id="340" name="Google Shape;340;p37"/>
          <p:cNvPicPr preferRelativeResize="0"/>
          <p:nvPr/>
        </p:nvPicPr>
        <p:blipFill rotWithShape="1">
          <a:blip r:embed="rId6">
            <a:alphaModFix/>
          </a:blip>
          <a:srcRect b="9861" l="7717" r="2644" t="4390"/>
          <a:stretch/>
        </p:blipFill>
        <p:spPr>
          <a:xfrm>
            <a:off x="5517900" y="2899650"/>
            <a:ext cx="2662975" cy="1746385"/>
          </a:xfrm>
          <a:prstGeom prst="rect">
            <a:avLst/>
          </a:prstGeom>
          <a:noFill/>
          <a:ln>
            <a:noFill/>
          </a:ln>
        </p:spPr>
      </p:pic>
      <p:pic>
        <p:nvPicPr>
          <p:cNvPr id="341" name="Google Shape;341;p37"/>
          <p:cNvPicPr preferRelativeResize="0"/>
          <p:nvPr/>
        </p:nvPicPr>
        <p:blipFill rotWithShape="1">
          <a:blip r:embed="rId7">
            <a:alphaModFix/>
          </a:blip>
          <a:srcRect b="10400" l="11201" r="3620" t="5523"/>
          <a:stretch/>
        </p:blipFill>
        <p:spPr>
          <a:xfrm>
            <a:off x="2360475" y="1068550"/>
            <a:ext cx="2675625" cy="1635050"/>
          </a:xfrm>
          <a:prstGeom prst="rect">
            <a:avLst/>
          </a:prstGeom>
          <a:noFill/>
          <a:ln>
            <a:noFill/>
          </a:ln>
        </p:spPr>
      </p:pic>
      <p:pic>
        <p:nvPicPr>
          <p:cNvPr id="342" name="Google Shape;342;p37"/>
          <p:cNvPicPr preferRelativeResize="0"/>
          <p:nvPr/>
        </p:nvPicPr>
        <p:blipFill rotWithShape="1">
          <a:blip r:embed="rId8">
            <a:alphaModFix/>
          </a:blip>
          <a:srcRect b="10900" l="10969" r="3193" t="4732"/>
          <a:stretch/>
        </p:blipFill>
        <p:spPr>
          <a:xfrm>
            <a:off x="2360475" y="2957650"/>
            <a:ext cx="2705275" cy="1749456"/>
          </a:xfrm>
          <a:prstGeom prst="rect">
            <a:avLst/>
          </a:prstGeom>
          <a:noFill/>
          <a:ln>
            <a:noFill/>
          </a:ln>
        </p:spPr>
      </p:pic>
      <p:cxnSp>
        <p:nvCxnSpPr>
          <p:cNvPr id="343" name="Google Shape;343;p37"/>
          <p:cNvCxnSpPr/>
          <p:nvPr/>
        </p:nvCxnSpPr>
        <p:spPr>
          <a:xfrm flipH="1">
            <a:off x="5169675" y="965300"/>
            <a:ext cx="19500" cy="4023900"/>
          </a:xfrm>
          <a:prstGeom prst="straightConnector1">
            <a:avLst/>
          </a:prstGeom>
          <a:noFill/>
          <a:ln cap="flat" cmpd="sng" w="9525">
            <a:solidFill>
              <a:srgbClr val="595959"/>
            </a:solidFill>
            <a:prstDash val="solid"/>
            <a:round/>
            <a:headEnd len="sm" w="sm" type="none"/>
            <a:tailEnd len="sm" w="sm" type="none"/>
          </a:ln>
        </p:spPr>
      </p:cxnSp>
      <p:cxnSp>
        <p:nvCxnSpPr>
          <p:cNvPr id="344" name="Google Shape;344;p37"/>
          <p:cNvCxnSpPr/>
          <p:nvPr/>
        </p:nvCxnSpPr>
        <p:spPr>
          <a:xfrm>
            <a:off x="165350" y="2830625"/>
            <a:ext cx="8268000" cy="0"/>
          </a:xfrm>
          <a:prstGeom prst="straightConnector1">
            <a:avLst/>
          </a:prstGeom>
          <a:noFill/>
          <a:ln cap="flat" cmpd="sng" w="9525">
            <a:solidFill>
              <a:srgbClr val="595959"/>
            </a:solidFill>
            <a:prstDash val="solid"/>
            <a:round/>
            <a:headEnd len="sm" w="sm" type="none"/>
            <a:tailEnd len="sm" w="sm" type="none"/>
          </a:ln>
        </p:spPr>
      </p:cxnSp>
      <p:cxnSp>
        <p:nvCxnSpPr>
          <p:cNvPr id="345" name="Google Shape;345;p37"/>
          <p:cNvCxnSpPr/>
          <p:nvPr/>
        </p:nvCxnSpPr>
        <p:spPr>
          <a:xfrm flipH="1">
            <a:off x="2241250" y="974450"/>
            <a:ext cx="15300" cy="4005600"/>
          </a:xfrm>
          <a:prstGeom prst="straightConnector1">
            <a:avLst/>
          </a:prstGeom>
          <a:noFill/>
          <a:ln cap="flat" cmpd="sng" w="9525">
            <a:solidFill>
              <a:srgbClr val="595959"/>
            </a:solidFill>
            <a:prstDash val="solid"/>
            <a:round/>
            <a:headEnd len="sm" w="sm" type="none"/>
            <a:tailEnd len="sm" w="sm" type="none"/>
          </a:ln>
        </p:spPr>
      </p:cxnSp>
      <p:sp>
        <p:nvSpPr>
          <p:cNvPr id="346" name="Google Shape;346;p37"/>
          <p:cNvSpPr txBox="1"/>
          <p:nvPr/>
        </p:nvSpPr>
        <p:spPr>
          <a:xfrm>
            <a:off x="311700" y="1559975"/>
            <a:ext cx="835200" cy="34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chemeClr val="lt1"/>
                </a:solidFill>
                <a:latin typeface="Arial"/>
                <a:ea typeface="Arial"/>
                <a:cs typeface="Arial"/>
                <a:sym typeface="Arial"/>
              </a:rPr>
              <a:t>Voice</a:t>
            </a:r>
            <a:endParaRPr b="0" i="0" sz="1400" u="none" cap="none" strike="noStrike">
              <a:solidFill>
                <a:schemeClr val="lt1"/>
              </a:solidFill>
              <a:latin typeface="Arial"/>
              <a:ea typeface="Arial"/>
              <a:cs typeface="Arial"/>
              <a:sym typeface="Arial"/>
            </a:endParaRPr>
          </a:p>
        </p:txBody>
      </p:sp>
      <p:sp>
        <p:nvSpPr>
          <p:cNvPr id="347" name="Google Shape;347;p37"/>
          <p:cNvSpPr txBox="1"/>
          <p:nvPr/>
        </p:nvSpPr>
        <p:spPr>
          <a:xfrm>
            <a:off x="311700" y="2957650"/>
            <a:ext cx="1460700" cy="34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chemeClr val="lt1"/>
                </a:solidFill>
                <a:latin typeface="Arial"/>
                <a:ea typeface="Arial"/>
                <a:cs typeface="Arial"/>
                <a:sym typeface="Arial"/>
              </a:rPr>
              <a:t>Voice + noise</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3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53" name="Google Shape;353;p3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54" name="Google Shape;354;p3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55" name="Google Shape;355;p3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56" name="Google Shape;356;p38"/>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MEL Frequency Cepstrum coeff (MFCC) </a:t>
            </a:r>
            <a:endParaRPr>
              <a:solidFill>
                <a:schemeClr val="lt1"/>
              </a:solidFill>
              <a:latin typeface="Lexend"/>
              <a:ea typeface="Lexend"/>
              <a:cs typeface="Lexend"/>
              <a:sym typeface="Lexend"/>
            </a:endParaRPr>
          </a:p>
        </p:txBody>
      </p:sp>
      <p:sp>
        <p:nvSpPr>
          <p:cNvPr id="357" name="Google Shape;35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None/>
            </a:pPr>
            <a:r>
              <a:rPr lang="fr" sz="1200">
                <a:solidFill>
                  <a:srgbClr val="E3E3E3"/>
                </a:solidFill>
                <a:latin typeface="Lexend"/>
                <a:ea typeface="Lexend"/>
                <a:cs typeface="Lexend"/>
                <a:sym typeface="Lexend"/>
              </a:rPr>
              <a:t>L'échelle de Mel est une échelle logarithmique de la fréquence qui est conçue pour correspondre à la perception humaine de la hauteur d’un son. Cela signifie que les différences de hauteur qui sont perceptibles pour l'oreille humaine sont représentées par des différences égales sur l'échelle de Mel.</a:t>
            </a:r>
            <a:endParaRPr sz="1200">
              <a:solidFill>
                <a:srgbClr val="E3E3E3"/>
              </a:solidFill>
              <a:latin typeface="Lexend"/>
              <a:ea typeface="Lexend"/>
              <a:cs typeface="Lexend"/>
              <a:sym typeface="Lexend"/>
            </a:endParaRPr>
          </a:p>
          <a:p>
            <a:pPr indent="0" lvl="0" marL="0" rtl="0" algn="l">
              <a:spcBef>
                <a:spcPts val="1800"/>
              </a:spcBef>
              <a:spcAft>
                <a:spcPts val="0"/>
              </a:spcAft>
              <a:buNone/>
            </a:pPr>
            <a:r>
              <a:rPr lang="fr" sz="1200">
                <a:solidFill>
                  <a:srgbClr val="E3E3E3"/>
                </a:solidFill>
                <a:latin typeface="Lexend"/>
                <a:ea typeface="Lexend"/>
                <a:cs typeface="Lexend"/>
                <a:sym typeface="Lexend"/>
              </a:rPr>
              <a:t>L'échelle de Mel peut être utilisée pour améliorer la performance des applications de traitement du signal audio.</a:t>
            </a:r>
            <a:endParaRPr sz="1200">
              <a:solidFill>
                <a:srgbClr val="E3E3E3"/>
              </a:solidFill>
              <a:latin typeface="Lexend"/>
              <a:ea typeface="Lexend"/>
              <a:cs typeface="Lexend"/>
              <a:sym typeface="Lexend"/>
            </a:endParaRPr>
          </a:p>
          <a:p>
            <a:pPr indent="0" lvl="0" marL="0" rtl="0" algn="l">
              <a:spcBef>
                <a:spcPts val="1800"/>
              </a:spcBef>
              <a:spcAft>
                <a:spcPts val="0"/>
              </a:spcAft>
              <a:buClr>
                <a:schemeClr val="dk1"/>
              </a:buClr>
              <a:buSzPts val="1100"/>
              <a:buFont typeface="Arial"/>
              <a:buNone/>
            </a:pPr>
            <a:r>
              <a:t/>
            </a:r>
            <a:endParaRPr sz="1200">
              <a:solidFill>
                <a:srgbClr val="E3E3E3"/>
              </a:solidFill>
              <a:latin typeface="Lexend"/>
              <a:ea typeface="Lexend"/>
              <a:cs typeface="Lexend"/>
              <a:sym typeface="Lexend"/>
            </a:endParaRPr>
          </a:p>
          <a:p>
            <a:pPr indent="0" lvl="0" marL="0" rtl="0" algn="l">
              <a:spcBef>
                <a:spcPts val="1800"/>
              </a:spcBef>
              <a:spcAft>
                <a:spcPts val="1200"/>
              </a:spcAft>
              <a:buNone/>
            </a:pPr>
            <a:r>
              <a:t/>
            </a:r>
            <a:endParaRPr>
              <a:solidFill>
                <a:schemeClr val="lt1"/>
              </a:solidFill>
              <a:latin typeface="Lexend"/>
              <a:ea typeface="Lexend"/>
              <a:cs typeface="Lexend"/>
              <a:sym typeface="Lexe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63" name="Google Shape;363;p3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64" name="Google Shape;364;p3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65" name="Google Shape;365;p3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66" name="Google Shape;366;p39"/>
          <p:cNvSpPr txBox="1"/>
          <p:nvPr>
            <p:ph type="title"/>
          </p:nvPr>
        </p:nvSpPr>
        <p:spPr>
          <a:xfrm>
            <a:off x="311700" y="445025"/>
            <a:ext cx="803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fr">
                <a:solidFill>
                  <a:schemeClr val="lt1"/>
                </a:solidFill>
                <a:latin typeface="Lexend"/>
                <a:ea typeface="Lexend"/>
                <a:cs typeface="Lexend"/>
                <a:sym typeface="Lexend"/>
              </a:rPr>
              <a:t>Cepstrum</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pic>
        <p:nvPicPr>
          <p:cNvPr id="367" name="Google Shape;367;p39"/>
          <p:cNvPicPr preferRelativeResize="0"/>
          <p:nvPr/>
        </p:nvPicPr>
        <p:blipFill>
          <a:blip r:embed="rId5">
            <a:alphaModFix/>
          </a:blip>
          <a:stretch>
            <a:fillRect/>
          </a:stretch>
        </p:blipFill>
        <p:spPr>
          <a:xfrm>
            <a:off x="2671750" y="1017725"/>
            <a:ext cx="4220431" cy="3405950"/>
          </a:xfrm>
          <a:prstGeom prst="rect">
            <a:avLst/>
          </a:prstGeom>
          <a:noFill/>
          <a:ln>
            <a:noFill/>
          </a:ln>
        </p:spPr>
      </p:pic>
      <p:sp>
        <p:nvSpPr>
          <p:cNvPr id="368" name="Google Shape;368;p39"/>
          <p:cNvSpPr txBox="1"/>
          <p:nvPr/>
        </p:nvSpPr>
        <p:spPr>
          <a:xfrm>
            <a:off x="390650" y="1171925"/>
            <a:ext cx="1878900" cy="25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chemeClr val="lt1"/>
                </a:solidFill>
              </a:rPr>
              <a:t>Méthode pour analyser les structures pérodiques en fréquence du domaine spectral</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4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74" name="Google Shape;374;p4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75" name="Google Shape;375;p4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76" name="Google Shape;376;p4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77" name="Google Shape;377;p40"/>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Cepstrum</a:t>
            </a:r>
            <a:endParaRPr>
              <a:solidFill>
                <a:schemeClr val="lt1"/>
              </a:solidFill>
              <a:latin typeface="Lexend"/>
              <a:ea typeface="Lexend"/>
              <a:cs typeface="Lexend"/>
              <a:sym typeface="Lexend"/>
            </a:endParaRPr>
          </a:p>
        </p:txBody>
      </p:sp>
      <p:pic>
        <p:nvPicPr>
          <p:cNvPr id="378" name="Google Shape;378;p40"/>
          <p:cNvPicPr preferRelativeResize="0"/>
          <p:nvPr/>
        </p:nvPicPr>
        <p:blipFill rotWithShape="1">
          <a:blip r:embed="rId5">
            <a:alphaModFix/>
          </a:blip>
          <a:srcRect b="0" l="0" r="0" t="0"/>
          <a:stretch/>
        </p:blipFill>
        <p:spPr>
          <a:xfrm>
            <a:off x="0" y="1360740"/>
            <a:ext cx="9143999" cy="32081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84" name="Google Shape;384;p4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85" name="Google Shape;385;p4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86" name="Google Shape;386;p4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87" name="Google Shape;387;p41"/>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MEL Frequency Cepstrum coeff</a:t>
            </a:r>
            <a:endParaRPr>
              <a:solidFill>
                <a:schemeClr val="lt1"/>
              </a:solidFill>
              <a:latin typeface="Lexend"/>
              <a:ea typeface="Lexend"/>
              <a:cs typeface="Lexend"/>
              <a:sym typeface="Lexend"/>
            </a:endParaRPr>
          </a:p>
        </p:txBody>
      </p:sp>
      <p:pic>
        <p:nvPicPr>
          <p:cNvPr id="388" name="Google Shape;388;p41"/>
          <p:cNvPicPr preferRelativeResize="0"/>
          <p:nvPr/>
        </p:nvPicPr>
        <p:blipFill rotWithShape="1">
          <a:blip r:embed="rId5">
            <a:alphaModFix/>
          </a:blip>
          <a:srcRect b="0" l="5173" r="14116" t="17491"/>
          <a:stretch/>
        </p:blipFill>
        <p:spPr>
          <a:xfrm>
            <a:off x="1603800" y="1095125"/>
            <a:ext cx="5936400" cy="3446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5" name="Google Shape;75;p1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6" name="Google Shape;76;p1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7" name="Google Shape;77;p1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Séries temporelles</a:t>
            </a:r>
            <a:r>
              <a:rPr lang="fr">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sp>
        <p:nvSpPr>
          <p:cNvPr id="79" name="Google Shape;79;p15"/>
          <p:cNvSpPr txBox="1"/>
          <p:nvPr>
            <p:ph idx="1" type="body"/>
          </p:nvPr>
        </p:nvSpPr>
        <p:spPr>
          <a:xfrm>
            <a:off x="311700" y="1152475"/>
            <a:ext cx="447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200">
                <a:solidFill>
                  <a:schemeClr val="lt1"/>
                </a:solidFill>
                <a:latin typeface="Lexend"/>
                <a:ea typeface="Lexend"/>
                <a:cs typeface="Lexend"/>
                <a:sym typeface="Lexend"/>
              </a:rPr>
              <a:t>Une série temporelle est une suite de valeurs numériques représentant l’évolution d’une quantité dans le temps (Wikipédia). </a:t>
            </a:r>
            <a:endParaRPr sz="1200">
              <a:solidFill>
                <a:schemeClr val="lt1"/>
              </a:solidFill>
              <a:latin typeface="Lexend"/>
              <a:ea typeface="Lexend"/>
              <a:cs typeface="Lexend"/>
              <a:sym typeface="Lexend"/>
            </a:endParaRPr>
          </a:p>
          <a:p>
            <a:pPr indent="0" lvl="0" marL="0" rtl="0" algn="l">
              <a:spcBef>
                <a:spcPts val="1200"/>
              </a:spcBef>
              <a:spcAft>
                <a:spcPts val="0"/>
              </a:spcAft>
              <a:buNone/>
            </a:pPr>
            <a:r>
              <a:rPr lang="fr" sz="1200">
                <a:solidFill>
                  <a:schemeClr val="lt1"/>
                </a:solidFill>
                <a:latin typeface="Lexend"/>
                <a:ea typeface="Lexend"/>
                <a:cs typeface="Lexend"/>
                <a:sym typeface="Lexend"/>
              </a:rPr>
              <a:t>Données collectées au fil du temps et utilisées pour faire de l’analyse au cours de différentes périodes. </a:t>
            </a:r>
            <a:endParaRPr sz="1200">
              <a:solidFill>
                <a:schemeClr val="lt1"/>
              </a:solidFill>
              <a:latin typeface="Lexend"/>
              <a:ea typeface="Lexend"/>
              <a:cs typeface="Lexend"/>
              <a:sym typeface="Lexend"/>
            </a:endParaRPr>
          </a:p>
          <a:p>
            <a:pPr indent="0" lvl="0" marL="0" rtl="0" algn="l">
              <a:spcBef>
                <a:spcPts val="1200"/>
              </a:spcBef>
              <a:spcAft>
                <a:spcPts val="0"/>
              </a:spcAft>
              <a:buNone/>
            </a:pPr>
            <a:r>
              <a:rPr lang="fr" sz="1200">
                <a:solidFill>
                  <a:schemeClr val="lt1"/>
                </a:solidFill>
                <a:latin typeface="Lexend"/>
                <a:ea typeface="Lexend"/>
                <a:cs typeface="Lexend"/>
                <a:sym typeface="Lexend"/>
              </a:rPr>
              <a:t>Les données de séries temporelles peuvent être espacées de manière irrégulière ou régulière. </a:t>
            </a:r>
            <a:endParaRPr sz="1200">
              <a:solidFill>
                <a:schemeClr val="lt1"/>
              </a:solidFill>
              <a:latin typeface="Lexend"/>
              <a:ea typeface="Lexend"/>
              <a:cs typeface="Lexend"/>
              <a:sym typeface="Lexend"/>
            </a:endParaRPr>
          </a:p>
          <a:p>
            <a:pPr indent="0" lvl="0" marL="0" rtl="0" algn="l">
              <a:spcBef>
                <a:spcPts val="1200"/>
              </a:spcBef>
              <a:spcAft>
                <a:spcPts val="1200"/>
              </a:spcAft>
              <a:buNone/>
            </a:pPr>
            <a:r>
              <a:rPr lang="fr" sz="1200">
                <a:solidFill>
                  <a:schemeClr val="lt1"/>
                </a:solidFill>
                <a:latin typeface="Lexend"/>
                <a:ea typeface="Lexend"/>
                <a:cs typeface="Lexend"/>
                <a:sym typeface="Lexend"/>
              </a:rPr>
              <a:t>Divers types d'informations, telles que les cours boursiers, les relevés de température, les ventes quotidiennes, etc.</a:t>
            </a:r>
            <a:endParaRPr>
              <a:solidFill>
                <a:schemeClr val="lt1"/>
              </a:solidFill>
              <a:latin typeface="Lexend"/>
              <a:ea typeface="Lexend"/>
              <a:cs typeface="Lexend"/>
              <a:sym typeface="Lexend"/>
            </a:endParaRPr>
          </a:p>
        </p:txBody>
      </p:sp>
      <p:pic>
        <p:nvPicPr>
          <p:cNvPr id="80" name="Google Shape;80;p15"/>
          <p:cNvPicPr preferRelativeResize="0"/>
          <p:nvPr/>
        </p:nvPicPr>
        <p:blipFill>
          <a:blip r:embed="rId5">
            <a:alphaModFix/>
          </a:blip>
          <a:stretch>
            <a:fillRect/>
          </a:stretch>
        </p:blipFill>
        <p:spPr>
          <a:xfrm>
            <a:off x="5112900" y="1175450"/>
            <a:ext cx="3719400" cy="2792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94" name="Google Shape;394;p4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95" name="Google Shape;395;p4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96" name="Google Shape;396;p4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97" name="Google Shape;397;p42"/>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Passage fréquences en échelle de Mel</a:t>
            </a:r>
            <a:endParaRPr>
              <a:solidFill>
                <a:schemeClr val="lt1"/>
              </a:solidFill>
              <a:latin typeface="Lexend"/>
              <a:ea typeface="Lexend"/>
              <a:cs typeface="Lexend"/>
              <a:sym typeface="Lexend"/>
            </a:endParaRPr>
          </a:p>
        </p:txBody>
      </p:sp>
      <p:pic>
        <p:nvPicPr>
          <p:cNvPr id="398" name="Google Shape;398;p42"/>
          <p:cNvPicPr preferRelativeResize="0"/>
          <p:nvPr/>
        </p:nvPicPr>
        <p:blipFill>
          <a:blip r:embed="rId5">
            <a:alphaModFix/>
          </a:blip>
          <a:stretch>
            <a:fillRect/>
          </a:stretch>
        </p:blipFill>
        <p:spPr>
          <a:xfrm>
            <a:off x="1402050" y="1259312"/>
            <a:ext cx="6339898" cy="3117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04" name="Google Shape;404;p4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05" name="Google Shape;405;p4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06" name="Google Shape;406;p4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07" name="Google Shape;407;p43"/>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MEL Frequency Cepstrum coeff</a:t>
            </a:r>
            <a:endParaRPr>
              <a:solidFill>
                <a:schemeClr val="lt1"/>
              </a:solidFill>
              <a:latin typeface="Lexend"/>
              <a:ea typeface="Lexend"/>
              <a:cs typeface="Lexend"/>
              <a:sym typeface="Lexend"/>
            </a:endParaRPr>
          </a:p>
        </p:txBody>
      </p:sp>
      <p:pic>
        <p:nvPicPr>
          <p:cNvPr id="408" name="Google Shape;408;p43"/>
          <p:cNvPicPr preferRelativeResize="0"/>
          <p:nvPr/>
        </p:nvPicPr>
        <p:blipFill rotWithShape="1">
          <a:blip r:embed="rId5">
            <a:alphaModFix/>
          </a:blip>
          <a:srcRect b="0" l="5173" r="14116" t="17491"/>
          <a:stretch/>
        </p:blipFill>
        <p:spPr>
          <a:xfrm>
            <a:off x="1603800" y="1095125"/>
            <a:ext cx="5936400" cy="3446049"/>
          </a:xfrm>
          <a:prstGeom prst="rect">
            <a:avLst/>
          </a:prstGeom>
          <a:noFill/>
          <a:ln>
            <a:noFill/>
          </a:ln>
        </p:spPr>
      </p:pic>
      <p:sp>
        <p:nvSpPr>
          <p:cNvPr id="409" name="Google Shape;409;p43"/>
          <p:cNvSpPr/>
          <p:nvPr/>
        </p:nvSpPr>
        <p:spPr>
          <a:xfrm>
            <a:off x="4131275" y="3215150"/>
            <a:ext cx="983700" cy="39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CC0000"/>
                </a:solidFill>
              </a:rPr>
              <a:t>DCT</a:t>
            </a:r>
            <a:endParaRPr>
              <a:solidFill>
                <a:srgbClr val="CC0000"/>
              </a:solidFill>
            </a:endParaRPr>
          </a:p>
        </p:txBody>
      </p:sp>
      <p:pic>
        <p:nvPicPr>
          <p:cNvPr id="410" name="Google Shape;410;p43"/>
          <p:cNvPicPr preferRelativeResize="0"/>
          <p:nvPr/>
        </p:nvPicPr>
        <p:blipFill rotWithShape="1">
          <a:blip r:embed="rId6">
            <a:alphaModFix/>
          </a:blip>
          <a:srcRect b="0" l="33551" r="5391" t="28284"/>
          <a:stretch/>
        </p:blipFill>
        <p:spPr>
          <a:xfrm>
            <a:off x="5038775" y="3030637"/>
            <a:ext cx="2371225" cy="1369600"/>
          </a:xfrm>
          <a:prstGeom prst="rect">
            <a:avLst/>
          </a:prstGeom>
          <a:noFill/>
          <a:ln>
            <a:noFill/>
          </a:ln>
        </p:spPr>
      </p:pic>
      <p:pic>
        <p:nvPicPr>
          <p:cNvPr id="411" name="Google Shape;411;p43"/>
          <p:cNvPicPr preferRelativeResize="0"/>
          <p:nvPr/>
        </p:nvPicPr>
        <p:blipFill rotWithShape="1">
          <a:blip r:embed="rId7">
            <a:alphaModFix/>
          </a:blip>
          <a:srcRect b="0" l="31532" r="3544" t="27829"/>
          <a:stretch/>
        </p:blipFill>
        <p:spPr>
          <a:xfrm>
            <a:off x="5038775" y="1153200"/>
            <a:ext cx="2505389" cy="1369625"/>
          </a:xfrm>
          <a:prstGeom prst="rect">
            <a:avLst/>
          </a:prstGeom>
          <a:noFill/>
          <a:ln>
            <a:noFill/>
          </a:ln>
        </p:spPr>
      </p:pic>
      <p:sp>
        <p:nvSpPr>
          <p:cNvPr id="412" name="Google Shape;412;p43"/>
          <p:cNvSpPr/>
          <p:nvPr/>
        </p:nvSpPr>
        <p:spPr>
          <a:xfrm>
            <a:off x="7045475" y="2321225"/>
            <a:ext cx="11247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CC0000"/>
                </a:solidFill>
              </a:rPr>
              <a:t>MEL scale</a:t>
            </a:r>
            <a:endParaRPr>
              <a:solidFill>
                <a:srgbClr val="CC0000"/>
              </a:solidFill>
            </a:endParaRPr>
          </a:p>
        </p:txBody>
      </p:sp>
      <p:sp>
        <p:nvSpPr>
          <p:cNvPr id="413" name="Google Shape;413;p43"/>
          <p:cNvSpPr/>
          <p:nvPr/>
        </p:nvSpPr>
        <p:spPr>
          <a:xfrm>
            <a:off x="5247050" y="2416400"/>
            <a:ext cx="476400" cy="10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43"/>
          <p:cNvPicPr preferRelativeResize="0"/>
          <p:nvPr/>
        </p:nvPicPr>
        <p:blipFill rotWithShape="1">
          <a:blip r:embed="rId8">
            <a:alphaModFix/>
          </a:blip>
          <a:srcRect b="725" l="32085" r="4037" t="24519"/>
          <a:stretch/>
        </p:blipFill>
        <p:spPr>
          <a:xfrm>
            <a:off x="1735225" y="2964775"/>
            <a:ext cx="2423925" cy="15013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20" name="Google Shape;420;p4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21" name="Google Shape;421;p4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22" name="Google Shape;422;p4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23" name="Google Shape;423;p44"/>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MEL Frequency Cepstrum coeff</a:t>
            </a:r>
            <a:endParaRPr>
              <a:solidFill>
                <a:schemeClr val="lt1"/>
              </a:solidFill>
              <a:latin typeface="Lexend"/>
              <a:ea typeface="Lexend"/>
              <a:cs typeface="Lexend"/>
              <a:sym typeface="Lexend"/>
            </a:endParaRPr>
          </a:p>
        </p:txBody>
      </p:sp>
      <p:sp>
        <p:nvSpPr>
          <p:cNvPr id="424" name="Google Shape;424;p44"/>
          <p:cNvSpPr txBox="1"/>
          <p:nvPr/>
        </p:nvSpPr>
        <p:spPr>
          <a:xfrm>
            <a:off x="439700" y="1175950"/>
            <a:ext cx="8170200" cy="324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chemeClr val="lt1"/>
              </a:buClr>
              <a:buSzPts val="1800"/>
              <a:buFont typeface="Lexend"/>
              <a:buChar char="●"/>
            </a:pPr>
            <a:r>
              <a:rPr lang="fr" sz="1800">
                <a:solidFill>
                  <a:schemeClr val="lt1"/>
                </a:solidFill>
                <a:latin typeface="Lexend"/>
                <a:ea typeface="Lexend"/>
                <a:cs typeface="Lexend"/>
                <a:sym typeface="Lexend"/>
              </a:rPr>
              <a:t>La DCT est une transformation orthogonale, ce qui signifie que les coefficients de la DCT sont indépendants les uns des autres. Cela permet de simplifier l'analyse des MFCC.</a:t>
            </a:r>
            <a:endParaRPr sz="1800">
              <a:solidFill>
                <a:schemeClr val="lt1"/>
              </a:solidFill>
              <a:latin typeface="Lexend"/>
              <a:ea typeface="Lexend"/>
              <a:cs typeface="Lexend"/>
              <a:sym typeface="Lexend"/>
            </a:endParaRPr>
          </a:p>
          <a:p>
            <a:pPr indent="-342900" lvl="0" marL="457200" rtl="0" algn="l">
              <a:lnSpc>
                <a:spcPct val="115000"/>
              </a:lnSpc>
              <a:spcBef>
                <a:spcPts val="0"/>
              </a:spcBef>
              <a:spcAft>
                <a:spcPts val="0"/>
              </a:spcAft>
              <a:buClr>
                <a:schemeClr val="lt1"/>
              </a:buClr>
              <a:buSzPts val="1800"/>
              <a:buFont typeface="Lexend"/>
              <a:buChar char="●"/>
            </a:pPr>
            <a:r>
              <a:rPr lang="fr" sz="1800">
                <a:solidFill>
                  <a:schemeClr val="lt1"/>
                </a:solidFill>
                <a:latin typeface="Lexend"/>
                <a:ea typeface="Lexend"/>
                <a:cs typeface="Lexend"/>
                <a:sym typeface="Lexend"/>
              </a:rPr>
              <a:t>La DCT est une transformation non-linéaire, ce qui permet de mettre en évidence les caractéristiques de fréquence du signal qui sont importantes pour la parole et la musique.</a:t>
            </a:r>
            <a:endParaRPr sz="1800">
              <a:solidFill>
                <a:schemeClr val="lt1"/>
              </a:solidFill>
              <a:latin typeface="Lexend"/>
              <a:ea typeface="Lexend"/>
              <a:cs typeface="Lexend"/>
              <a:sym typeface="Lexend"/>
            </a:endParaRPr>
          </a:p>
          <a:p>
            <a:pPr indent="-342900" lvl="0" marL="457200" rtl="0" algn="l">
              <a:lnSpc>
                <a:spcPct val="115000"/>
              </a:lnSpc>
              <a:spcBef>
                <a:spcPts val="0"/>
              </a:spcBef>
              <a:spcAft>
                <a:spcPts val="0"/>
              </a:spcAft>
              <a:buClr>
                <a:schemeClr val="lt1"/>
              </a:buClr>
              <a:buSzPts val="1800"/>
              <a:buFont typeface="Lexend"/>
              <a:buChar char="●"/>
            </a:pPr>
            <a:r>
              <a:rPr lang="fr" sz="1800">
                <a:solidFill>
                  <a:schemeClr val="lt1"/>
                </a:solidFill>
                <a:latin typeface="Lexend"/>
                <a:ea typeface="Lexend"/>
                <a:cs typeface="Lexend"/>
                <a:sym typeface="Lexend"/>
              </a:rPr>
              <a:t>La DCT est une transformation plus rapide que la DFT, ce qui est important pour les applications en temps réel.</a:t>
            </a:r>
            <a:endParaRPr sz="1800">
              <a:solidFill>
                <a:schemeClr val="lt1"/>
              </a:solidFill>
              <a:latin typeface="Lexend"/>
              <a:ea typeface="Lexend"/>
              <a:cs typeface="Lexend"/>
              <a:sym typeface="Lexe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30" name="Google Shape;430;p4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31" name="Google Shape;431;p4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32" name="Google Shape;432;p4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33" name="Google Shape;433;p45"/>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latin typeface="Lexend"/>
              <a:ea typeface="Lexend"/>
              <a:cs typeface="Lexend"/>
              <a:sym typeface="Lexend"/>
            </a:endParaRPr>
          </a:p>
        </p:txBody>
      </p:sp>
      <p:pic>
        <p:nvPicPr>
          <p:cNvPr id="434" name="Google Shape;434;p45"/>
          <p:cNvPicPr preferRelativeResize="0"/>
          <p:nvPr/>
        </p:nvPicPr>
        <p:blipFill rotWithShape="1">
          <a:blip r:embed="rId5">
            <a:alphaModFix/>
          </a:blip>
          <a:srcRect b="0" l="0" r="0" t="0"/>
          <a:stretch/>
        </p:blipFill>
        <p:spPr>
          <a:xfrm>
            <a:off x="1056998" y="220001"/>
            <a:ext cx="7212800" cy="4439648"/>
          </a:xfrm>
          <a:prstGeom prst="rect">
            <a:avLst/>
          </a:prstGeom>
          <a:noFill/>
          <a:ln>
            <a:noFill/>
          </a:ln>
        </p:spPr>
      </p:pic>
      <p:sp>
        <p:nvSpPr>
          <p:cNvPr id="435" name="Google Shape;435;p45"/>
          <p:cNvSpPr/>
          <p:nvPr/>
        </p:nvSpPr>
        <p:spPr>
          <a:xfrm>
            <a:off x="265850" y="3272225"/>
            <a:ext cx="1135200" cy="42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log + DCT</a:t>
            </a:r>
            <a:endParaRPr/>
          </a:p>
        </p:txBody>
      </p:sp>
      <p:sp>
        <p:nvSpPr>
          <p:cNvPr id="436" name="Google Shape;436;p45"/>
          <p:cNvSpPr/>
          <p:nvPr/>
        </p:nvSpPr>
        <p:spPr>
          <a:xfrm>
            <a:off x="223975" y="2247063"/>
            <a:ext cx="1135200" cy="42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Mel scale</a:t>
            </a:r>
            <a:endParaRPr/>
          </a:p>
        </p:txBody>
      </p:sp>
      <p:sp>
        <p:nvSpPr>
          <p:cNvPr id="437" name="Google Shape;437;p45"/>
          <p:cNvSpPr/>
          <p:nvPr/>
        </p:nvSpPr>
        <p:spPr>
          <a:xfrm>
            <a:off x="223975" y="1221925"/>
            <a:ext cx="1135200" cy="42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DFT</a:t>
            </a:r>
            <a:endParaRPr/>
          </a:p>
        </p:txBody>
      </p:sp>
      <p:cxnSp>
        <p:nvCxnSpPr>
          <p:cNvPr id="438" name="Google Shape;438;p45"/>
          <p:cNvCxnSpPr>
            <a:endCxn id="437" idx="0"/>
          </p:cNvCxnSpPr>
          <p:nvPr/>
        </p:nvCxnSpPr>
        <p:spPr>
          <a:xfrm flipH="1">
            <a:off x="791575" y="971425"/>
            <a:ext cx="578700" cy="250500"/>
          </a:xfrm>
          <a:prstGeom prst="straightConnector1">
            <a:avLst/>
          </a:prstGeom>
          <a:noFill/>
          <a:ln cap="flat" cmpd="sng" w="19050">
            <a:solidFill>
              <a:srgbClr val="CC0000"/>
            </a:solidFill>
            <a:prstDash val="solid"/>
            <a:round/>
            <a:headEnd len="med" w="med" type="none"/>
            <a:tailEnd len="med" w="med" type="triangle"/>
          </a:ln>
        </p:spPr>
      </p:cxnSp>
      <p:cxnSp>
        <p:nvCxnSpPr>
          <p:cNvPr id="439" name="Google Shape;439;p45"/>
          <p:cNvCxnSpPr/>
          <p:nvPr/>
        </p:nvCxnSpPr>
        <p:spPr>
          <a:xfrm>
            <a:off x="791575" y="1651525"/>
            <a:ext cx="537900" cy="270900"/>
          </a:xfrm>
          <a:prstGeom prst="straightConnector1">
            <a:avLst/>
          </a:prstGeom>
          <a:noFill/>
          <a:ln cap="flat" cmpd="sng" w="19050">
            <a:solidFill>
              <a:srgbClr val="CC0000"/>
            </a:solidFill>
            <a:prstDash val="solid"/>
            <a:round/>
            <a:headEnd len="med" w="med" type="none"/>
            <a:tailEnd len="med" w="med" type="triangle"/>
          </a:ln>
        </p:spPr>
      </p:cxnSp>
      <p:cxnSp>
        <p:nvCxnSpPr>
          <p:cNvPr id="440" name="Google Shape;440;p45"/>
          <p:cNvCxnSpPr/>
          <p:nvPr/>
        </p:nvCxnSpPr>
        <p:spPr>
          <a:xfrm flipH="1">
            <a:off x="715375" y="1986375"/>
            <a:ext cx="578700" cy="250500"/>
          </a:xfrm>
          <a:prstGeom prst="straightConnector1">
            <a:avLst/>
          </a:prstGeom>
          <a:noFill/>
          <a:ln cap="flat" cmpd="sng" w="19050">
            <a:solidFill>
              <a:srgbClr val="CC0000"/>
            </a:solidFill>
            <a:prstDash val="solid"/>
            <a:round/>
            <a:headEnd len="med" w="med" type="none"/>
            <a:tailEnd len="med" w="med" type="triangle"/>
          </a:ln>
        </p:spPr>
      </p:cxnSp>
      <p:cxnSp>
        <p:nvCxnSpPr>
          <p:cNvPr id="441" name="Google Shape;441;p45"/>
          <p:cNvCxnSpPr/>
          <p:nvPr/>
        </p:nvCxnSpPr>
        <p:spPr>
          <a:xfrm>
            <a:off x="715375" y="2666475"/>
            <a:ext cx="537900" cy="270900"/>
          </a:xfrm>
          <a:prstGeom prst="straightConnector1">
            <a:avLst/>
          </a:prstGeom>
          <a:noFill/>
          <a:ln cap="flat" cmpd="sng" w="19050">
            <a:solidFill>
              <a:srgbClr val="CC0000"/>
            </a:solidFill>
            <a:prstDash val="solid"/>
            <a:round/>
            <a:headEnd len="med" w="med" type="none"/>
            <a:tailEnd len="med" w="med" type="triangle"/>
          </a:ln>
        </p:spPr>
      </p:cxnSp>
      <p:cxnSp>
        <p:nvCxnSpPr>
          <p:cNvPr id="442" name="Google Shape;442;p45"/>
          <p:cNvCxnSpPr/>
          <p:nvPr/>
        </p:nvCxnSpPr>
        <p:spPr>
          <a:xfrm flipH="1">
            <a:off x="674575" y="2998475"/>
            <a:ext cx="578700" cy="250500"/>
          </a:xfrm>
          <a:prstGeom prst="straightConnector1">
            <a:avLst/>
          </a:prstGeom>
          <a:noFill/>
          <a:ln cap="flat" cmpd="sng" w="19050">
            <a:solidFill>
              <a:srgbClr val="CC0000"/>
            </a:solidFill>
            <a:prstDash val="solid"/>
            <a:round/>
            <a:headEnd len="med" w="med" type="none"/>
            <a:tailEnd len="med" w="med" type="triangle"/>
          </a:ln>
        </p:spPr>
      </p:cxnSp>
      <p:cxnSp>
        <p:nvCxnSpPr>
          <p:cNvPr id="443" name="Google Shape;443;p45"/>
          <p:cNvCxnSpPr/>
          <p:nvPr/>
        </p:nvCxnSpPr>
        <p:spPr>
          <a:xfrm>
            <a:off x="674575" y="3678575"/>
            <a:ext cx="537900" cy="270900"/>
          </a:xfrm>
          <a:prstGeom prst="straightConnector1">
            <a:avLst/>
          </a:prstGeom>
          <a:noFill/>
          <a:ln cap="flat" cmpd="sng" w="19050">
            <a:solidFill>
              <a:srgbClr val="CC0000"/>
            </a:solidFill>
            <a:prstDash val="solid"/>
            <a:round/>
            <a:headEnd len="med" w="med" type="none"/>
            <a:tailEnd len="med" w="med" type="triangle"/>
          </a:ln>
        </p:spPr>
      </p:cxnSp>
      <p:sp>
        <p:nvSpPr>
          <p:cNvPr id="444" name="Google Shape;444;p45"/>
          <p:cNvSpPr txBox="1"/>
          <p:nvPr/>
        </p:nvSpPr>
        <p:spPr>
          <a:xfrm>
            <a:off x="2250750" y="4554950"/>
            <a:ext cx="4642500" cy="18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100"/>
              </a:spcAft>
              <a:buNone/>
            </a:pPr>
            <a:r>
              <a:rPr lang="fr" sz="1050">
                <a:solidFill>
                  <a:srgbClr val="202122"/>
                </a:solidFill>
                <a:highlight>
                  <a:schemeClr val="lt1"/>
                </a:highlight>
                <a:latin typeface="Lexend"/>
                <a:ea typeface="Lexend"/>
                <a:cs typeface="Lexend"/>
                <a:sym typeface="Lexend"/>
              </a:rPr>
              <a:t>The MFCCs are the amplitudes of the resulting spectrum.</a:t>
            </a:r>
            <a:endParaRPr>
              <a:highlight>
                <a:schemeClr val="lt1"/>
              </a:highlight>
              <a:latin typeface="Lexend"/>
              <a:ea typeface="Lexend"/>
              <a:cs typeface="Lexend"/>
              <a:sym typeface="Lexe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4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50" name="Google Shape;450;p4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51" name="Google Shape;451;p4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52" name="Google Shape;452;p4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53" name="Google Shape;453;p46"/>
          <p:cNvSpPr txBox="1"/>
          <p:nvPr>
            <p:ph type="title"/>
          </p:nvPr>
        </p:nvSpPr>
        <p:spPr>
          <a:xfrm>
            <a:off x="311700" y="445025"/>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MEL Frequency Cepstrum coeff (MFCC)</a:t>
            </a:r>
            <a:endParaRPr>
              <a:solidFill>
                <a:schemeClr val="lt1"/>
              </a:solidFill>
              <a:latin typeface="Lexend"/>
              <a:ea typeface="Lexend"/>
              <a:cs typeface="Lexend"/>
              <a:sym typeface="Lexend"/>
            </a:endParaRPr>
          </a:p>
        </p:txBody>
      </p:sp>
      <p:pic>
        <p:nvPicPr>
          <p:cNvPr id="454" name="Google Shape;454;p46"/>
          <p:cNvPicPr preferRelativeResize="0"/>
          <p:nvPr/>
        </p:nvPicPr>
        <p:blipFill rotWithShape="1">
          <a:blip r:embed="rId5">
            <a:alphaModFix/>
          </a:blip>
          <a:srcRect b="0" l="0" r="0" t="0"/>
          <a:stretch/>
        </p:blipFill>
        <p:spPr>
          <a:xfrm>
            <a:off x="1119175" y="1017725"/>
            <a:ext cx="6905625" cy="3733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4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60" name="Google Shape;460;p4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61" name="Google Shape;461;p4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62" name="Google Shape;462;p4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63" name="Google Shape;463;p47"/>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Chroma features</a:t>
            </a:r>
            <a:endParaRPr>
              <a:solidFill>
                <a:schemeClr val="lt1"/>
              </a:solidFill>
              <a:latin typeface="Lexend"/>
              <a:ea typeface="Lexend"/>
              <a:cs typeface="Lexend"/>
              <a:sym typeface="Lexend"/>
            </a:endParaRPr>
          </a:p>
        </p:txBody>
      </p:sp>
      <p:pic>
        <p:nvPicPr>
          <p:cNvPr id="464" name="Google Shape;464;p47"/>
          <p:cNvPicPr preferRelativeResize="0"/>
          <p:nvPr/>
        </p:nvPicPr>
        <p:blipFill rotWithShape="1">
          <a:blip r:embed="rId5">
            <a:alphaModFix/>
          </a:blip>
          <a:srcRect b="0" l="0" r="0" t="0"/>
          <a:stretch/>
        </p:blipFill>
        <p:spPr>
          <a:xfrm>
            <a:off x="347663" y="1177650"/>
            <a:ext cx="8448675" cy="3086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4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70" name="Google Shape;470;p4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71" name="Google Shape;471;p4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72" name="Google Shape;472;p4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73" name="Google Shape;473;p48"/>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Classification</a:t>
            </a:r>
            <a:endParaRPr>
              <a:solidFill>
                <a:schemeClr val="lt1"/>
              </a:solidFill>
              <a:latin typeface="Lexend"/>
              <a:ea typeface="Lexend"/>
              <a:cs typeface="Lexend"/>
              <a:sym typeface="Lexend"/>
            </a:endParaRPr>
          </a:p>
        </p:txBody>
      </p:sp>
      <p:sp>
        <p:nvSpPr>
          <p:cNvPr id="474" name="Google Shape;474;p48"/>
          <p:cNvSpPr/>
          <p:nvPr/>
        </p:nvSpPr>
        <p:spPr>
          <a:xfrm>
            <a:off x="311700" y="2113425"/>
            <a:ext cx="2189700" cy="12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fr" sz="2100" u="none" cap="none" strike="noStrike">
                <a:solidFill>
                  <a:srgbClr val="000000"/>
                </a:solidFill>
                <a:latin typeface="Arial"/>
                <a:ea typeface="Arial"/>
                <a:cs typeface="Arial"/>
                <a:sym typeface="Arial"/>
              </a:rPr>
              <a:t>INPUT</a:t>
            </a:r>
            <a:endParaRPr b="0" i="0" sz="2100" u="none" cap="none" strike="noStrike">
              <a:solidFill>
                <a:srgbClr val="000000"/>
              </a:solidFill>
              <a:latin typeface="Arial"/>
              <a:ea typeface="Arial"/>
              <a:cs typeface="Arial"/>
              <a:sym typeface="Arial"/>
            </a:endParaRPr>
          </a:p>
        </p:txBody>
      </p:sp>
      <p:sp>
        <p:nvSpPr>
          <p:cNvPr id="475" name="Google Shape;475;p48"/>
          <p:cNvSpPr/>
          <p:nvPr/>
        </p:nvSpPr>
        <p:spPr>
          <a:xfrm>
            <a:off x="3477150" y="2113425"/>
            <a:ext cx="2189700" cy="12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fr" sz="2100" u="none" cap="none" strike="noStrike">
                <a:solidFill>
                  <a:srgbClr val="000000"/>
                </a:solidFill>
                <a:latin typeface="Arial"/>
                <a:ea typeface="Arial"/>
                <a:cs typeface="Arial"/>
                <a:sym typeface="Arial"/>
              </a:rPr>
              <a:t>FEATURE ENGINEERING</a:t>
            </a:r>
            <a:endParaRPr b="0" i="0" sz="2100" u="none" cap="none" strike="noStrike">
              <a:solidFill>
                <a:srgbClr val="000000"/>
              </a:solidFill>
              <a:latin typeface="Arial"/>
              <a:ea typeface="Arial"/>
              <a:cs typeface="Arial"/>
              <a:sym typeface="Arial"/>
            </a:endParaRPr>
          </a:p>
        </p:txBody>
      </p:sp>
      <p:sp>
        <p:nvSpPr>
          <p:cNvPr id="476" name="Google Shape;476;p48"/>
          <p:cNvSpPr/>
          <p:nvPr/>
        </p:nvSpPr>
        <p:spPr>
          <a:xfrm>
            <a:off x="6642600" y="2049775"/>
            <a:ext cx="2189700" cy="12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fr" sz="2100" u="none" cap="none" strike="noStrike">
                <a:solidFill>
                  <a:srgbClr val="000000"/>
                </a:solidFill>
                <a:latin typeface="Arial"/>
                <a:ea typeface="Arial"/>
                <a:cs typeface="Arial"/>
                <a:sym typeface="Arial"/>
              </a:rPr>
              <a:t>CLASSIFIER</a:t>
            </a:r>
            <a:endParaRPr b="0" i="0" sz="2100" u="none" cap="none" strike="noStrike">
              <a:solidFill>
                <a:srgbClr val="000000"/>
              </a:solidFill>
              <a:latin typeface="Arial"/>
              <a:ea typeface="Arial"/>
              <a:cs typeface="Arial"/>
              <a:sym typeface="Arial"/>
            </a:endParaRPr>
          </a:p>
        </p:txBody>
      </p:sp>
      <p:sp>
        <p:nvSpPr>
          <p:cNvPr id="477" name="Google Shape;477;p48"/>
          <p:cNvSpPr/>
          <p:nvPr/>
        </p:nvSpPr>
        <p:spPr>
          <a:xfrm>
            <a:off x="2569725" y="2418975"/>
            <a:ext cx="796200" cy="6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8"/>
          <p:cNvSpPr/>
          <p:nvPr/>
        </p:nvSpPr>
        <p:spPr>
          <a:xfrm>
            <a:off x="5756625" y="2418975"/>
            <a:ext cx="796200" cy="6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4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84" name="Google Shape;484;p4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85" name="Google Shape;485;p4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86" name="Google Shape;486;p4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87" name="Google Shape;487;p49"/>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Librairies Python</a:t>
            </a:r>
            <a:endParaRPr>
              <a:solidFill>
                <a:schemeClr val="lt1"/>
              </a:solidFill>
              <a:latin typeface="Lexend"/>
              <a:ea typeface="Lexend"/>
              <a:cs typeface="Lexend"/>
              <a:sym typeface="Lexend"/>
            </a:endParaRPr>
          </a:p>
        </p:txBody>
      </p:sp>
      <p:pic>
        <p:nvPicPr>
          <p:cNvPr id="488" name="Google Shape;488;p49"/>
          <p:cNvPicPr preferRelativeResize="0"/>
          <p:nvPr/>
        </p:nvPicPr>
        <p:blipFill rotWithShape="1">
          <a:blip r:embed="rId5">
            <a:alphaModFix/>
          </a:blip>
          <a:srcRect b="0" l="0" r="0" t="0"/>
          <a:stretch/>
        </p:blipFill>
        <p:spPr>
          <a:xfrm>
            <a:off x="311700" y="2073438"/>
            <a:ext cx="2743200" cy="1123950"/>
          </a:xfrm>
          <a:prstGeom prst="rect">
            <a:avLst/>
          </a:prstGeom>
          <a:noFill/>
          <a:ln>
            <a:noFill/>
          </a:ln>
        </p:spPr>
      </p:pic>
      <p:pic>
        <p:nvPicPr>
          <p:cNvPr id="489" name="Google Shape;489;p49"/>
          <p:cNvPicPr preferRelativeResize="0"/>
          <p:nvPr/>
        </p:nvPicPr>
        <p:blipFill rotWithShape="1">
          <a:blip r:embed="rId6">
            <a:alphaModFix/>
          </a:blip>
          <a:srcRect b="0" l="0" r="0" t="0"/>
          <a:stretch/>
        </p:blipFill>
        <p:spPr>
          <a:xfrm>
            <a:off x="6516363" y="1563838"/>
            <a:ext cx="2143125" cy="2143125"/>
          </a:xfrm>
          <a:prstGeom prst="rect">
            <a:avLst/>
          </a:prstGeom>
          <a:noFill/>
          <a:ln>
            <a:noFill/>
          </a:ln>
        </p:spPr>
      </p:pic>
      <p:pic>
        <p:nvPicPr>
          <p:cNvPr id="490" name="Google Shape;490;p49"/>
          <p:cNvPicPr preferRelativeResize="0"/>
          <p:nvPr/>
        </p:nvPicPr>
        <p:blipFill rotWithShape="1">
          <a:blip r:embed="rId7">
            <a:alphaModFix/>
          </a:blip>
          <a:srcRect b="0" l="0" r="0" t="0"/>
          <a:stretch/>
        </p:blipFill>
        <p:spPr>
          <a:xfrm>
            <a:off x="3271163" y="1682913"/>
            <a:ext cx="3028950" cy="1514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5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96" name="Google Shape;496;p5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97" name="Google Shape;497;p5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98" name="Google Shape;498;p5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99" name="Google Shape;499;p50"/>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Non </a:t>
            </a:r>
            <a:r>
              <a:rPr lang="fr">
                <a:solidFill>
                  <a:schemeClr val="lt1"/>
                </a:solidFill>
                <a:latin typeface="Lexend"/>
                <a:ea typeface="Lexend"/>
                <a:cs typeface="Lexend"/>
                <a:sym typeface="Lexend"/>
              </a:rPr>
              <a:t>stationary</a:t>
            </a:r>
            <a:r>
              <a:rPr lang="fr">
                <a:solidFill>
                  <a:schemeClr val="lt1"/>
                </a:solidFill>
                <a:latin typeface="Lexend"/>
                <a:ea typeface="Lexend"/>
                <a:cs typeface="Lexend"/>
                <a:sym typeface="Lexend"/>
              </a:rPr>
              <a:t> signals </a:t>
            </a:r>
            <a:endParaRPr>
              <a:solidFill>
                <a:schemeClr val="lt1"/>
              </a:solidFill>
              <a:latin typeface="Lexend"/>
              <a:ea typeface="Lexend"/>
              <a:cs typeface="Lexend"/>
              <a:sym typeface="Lexend"/>
            </a:endParaRPr>
          </a:p>
        </p:txBody>
      </p:sp>
      <p:sp>
        <p:nvSpPr>
          <p:cNvPr id="500" name="Google Shape;50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lt1"/>
                </a:solidFill>
                <a:latin typeface="Lexend"/>
                <a:ea typeface="Lexend"/>
                <a:cs typeface="Lexend"/>
                <a:sym typeface="Lexend"/>
              </a:rPr>
              <a:t>- Que se passe t’il si nous voulons identifier des signaux non stationnaires ? Exemples anomalies dans un relevé d'électrocardiogramme ? </a:t>
            </a:r>
            <a:endParaRPr>
              <a:solidFill>
                <a:schemeClr val="lt1"/>
              </a:solidFill>
              <a:latin typeface="Lexend"/>
              <a:ea typeface="Lexend"/>
              <a:cs typeface="Lexend"/>
              <a:sym typeface="Lexend"/>
            </a:endParaRPr>
          </a:p>
          <a:p>
            <a:pPr indent="0" lvl="0" marL="0" rtl="0" algn="l">
              <a:spcBef>
                <a:spcPts val="1200"/>
              </a:spcBef>
              <a:spcAft>
                <a:spcPts val="0"/>
              </a:spcAft>
              <a:buNone/>
            </a:pPr>
            <a:r>
              <a:rPr lang="fr">
                <a:solidFill>
                  <a:schemeClr val="lt1"/>
                </a:solidFill>
                <a:latin typeface="Lexend"/>
                <a:ea typeface="Lexend"/>
                <a:cs typeface="Lexend"/>
                <a:sym typeface="Lexend"/>
              </a:rPr>
              <a:t>La transformé de Fourier et la Transformé de Fourier Discrète sont de bonnes techniques pour analyser un signal au </a:t>
            </a:r>
            <a:r>
              <a:rPr i="1" lang="fr">
                <a:solidFill>
                  <a:schemeClr val="lt1"/>
                </a:solidFill>
                <a:latin typeface="Lexend"/>
                <a:ea typeface="Lexend"/>
                <a:cs typeface="Lexend"/>
                <a:sym typeface="Lexend"/>
              </a:rPr>
              <a:t>global.</a:t>
            </a:r>
            <a:endParaRPr i="1">
              <a:solidFill>
                <a:schemeClr val="lt1"/>
              </a:solidFill>
              <a:latin typeface="Lexend"/>
              <a:ea typeface="Lexend"/>
              <a:cs typeface="Lexend"/>
              <a:sym typeface="Lexend"/>
            </a:endParaRPr>
          </a:p>
          <a:p>
            <a:pPr indent="0" lvl="0" marL="0" rtl="0" algn="l">
              <a:spcBef>
                <a:spcPts val="1200"/>
              </a:spcBef>
              <a:spcAft>
                <a:spcPts val="1200"/>
              </a:spcAft>
              <a:buNone/>
            </a:pPr>
            <a:r>
              <a:rPr lang="fr">
                <a:solidFill>
                  <a:schemeClr val="lt1"/>
                </a:solidFill>
                <a:latin typeface="Lexend"/>
                <a:ea typeface="Lexend"/>
                <a:cs typeface="Lexend"/>
                <a:sym typeface="Lexend"/>
              </a:rPr>
              <a:t>Pour identifier un signal de taille variable à un instant précis nous devons utiliser une autre technique … </a:t>
            </a:r>
            <a:endParaRPr>
              <a:solidFill>
                <a:schemeClr val="lt1"/>
              </a:solidFill>
              <a:latin typeface="Lexend"/>
              <a:ea typeface="Lexend"/>
              <a:cs typeface="Lexend"/>
              <a:sym typeface="Lexe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5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06" name="Google Shape;506;p5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07" name="Google Shape;507;p5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08" name="Google Shape;508;p5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09" name="Google Shape;509;p51"/>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Short Time Fourier Transform</a:t>
            </a:r>
            <a:endParaRPr>
              <a:solidFill>
                <a:schemeClr val="lt1"/>
              </a:solidFill>
              <a:latin typeface="Lexend"/>
              <a:ea typeface="Lexend"/>
              <a:cs typeface="Lexend"/>
              <a:sym typeface="Lexend"/>
            </a:endParaRPr>
          </a:p>
        </p:txBody>
      </p:sp>
      <p:sp>
        <p:nvSpPr>
          <p:cNvPr id="510" name="Google Shape;510;p51"/>
          <p:cNvSpPr txBox="1"/>
          <p:nvPr>
            <p:ph idx="1" type="body"/>
          </p:nvPr>
        </p:nvSpPr>
        <p:spPr>
          <a:xfrm>
            <a:off x="311700" y="1152475"/>
            <a:ext cx="406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solidFill>
                  <a:schemeClr val="lt1"/>
                </a:solidFill>
                <a:latin typeface="Lexend"/>
                <a:ea typeface="Lexend"/>
                <a:cs typeface="Lexend"/>
                <a:sym typeface="Lexend"/>
              </a:rPr>
              <a:t>Idée : On prend un fenêtre fixe que l’on fait passer sur le signal, pour chaque fenêtre nous calculons la Transformé de Fourier. </a:t>
            </a:r>
            <a:endParaRPr>
              <a:solidFill>
                <a:schemeClr val="lt1"/>
              </a:solidFill>
              <a:latin typeface="Lexend"/>
              <a:ea typeface="Lexend"/>
              <a:cs typeface="Lexend"/>
              <a:sym typeface="Lexend"/>
            </a:endParaRPr>
          </a:p>
        </p:txBody>
      </p:sp>
      <p:pic>
        <p:nvPicPr>
          <p:cNvPr id="511" name="Google Shape;511;p51"/>
          <p:cNvPicPr preferRelativeResize="0"/>
          <p:nvPr/>
        </p:nvPicPr>
        <p:blipFill>
          <a:blip r:embed="rId5">
            <a:alphaModFix/>
          </a:blip>
          <a:stretch>
            <a:fillRect/>
          </a:stretch>
        </p:blipFill>
        <p:spPr>
          <a:xfrm>
            <a:off x="4489425" y="1130488"/>
            <a:ext cx="4342870" cy="3416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86" name="Google Shape;86;p1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87" name="Google Shape;87;p1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88" name="Google Shape;88;p1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89" name="Google Shape;8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Caractéristiques s</a:t>
            </a:r>
            <a:r>
              <a:rPr lang="fr">
                <a:solidFill>
                  <a:schemeClr val="lt1"/>
                </a:solidFill>
                <a:latin typeface="Lexend"/>
                <a:ea typeface="Lexend"/>
                <a:cs typeface="Lexend"/>
                <a:sym typeface="Lexend"/>
              </a:rPr>
              <a:t>éries temporelles </a:t>
            </a:r>
            <a:endParaRPr>
              <a:solidFill>
                <a:schemeClr val="lt1"/>
              </a:solidFill>
              <a:latin typeface="Lexend"/>
              <a:ea typeface="Lexend"/>
              <a:cs typeface="Lexend"/>
              <a:sym typeface="Lexend"/>
            </a:endParaRPr>
          </a:p>
        </p:txBody>
      </p:sp>
      <p:sp>
        <p:nvSpPr>
          <p:cNvPr id="90" name="Google Shape;90;p16"/>
          <p:cNvSpPr txBox="1"/>
          <p:nvPr>
            <p:ph idx="1" type="body"/>
          </p:nvPr>
        </p:nvSpPr>
        <p:spPr>
          <a:xfrm>
            <a:off x="311700" y="1152475"/>
            <a:ext cx="447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200">
                <a:solidFill>
                  <a:schemeClr val="lt1"/>
                </a:solidFill>
                <a:latin typeface="Lexend"/>
                <a:ea typeface="Lexend"/>
                <a:cs typeface="Lexend"/>
                <a:sym typeface="Lexend"/>
              </a:rPr>
              <a:t>1) </a:t>
            </a:r>
            <a:r>
              <a:rPr lang="fr" sz="1200">
                <a:solidFill>
                  <a:schemeClr val="lt1"/>
                </a:solidFill>
                <a:latin typeface="Lexend"/>
                <a:ea typeface="Lexend"/>
                <a:cs typeface="Lexend"/>
                <a:sym typeface="Lexend"/>
              </a:rPr>
              <a:t>Y-t-il une </a:t>
            </a:r>
            <a:r>
              <a:rPr b="1" lang="fr" sz="1200">
                <a:solidFill>
                  <a:schemeClr val="lt1"/>
                </a:solidFill>
                <a:latin typeface="Lexend"/>
                <a:ea typeface="Lexend"/>
                <a:cs typeface="Lexend"/>
                <a:sym typeface="Lexend"/>
              </a:rPr>
              <a:t>tendance</a:t>
            </a:r>
            <a:r>
              <a:rPr lang="fr" sz="1200">
                <a:solidFill>
                  <a:schemeClr val="lt1"/>
                </a:solidFill>
                <a:latin typeface="Lexend"/>
                <a:ea typeface="Lexend"/>
                <a:cs typeface="Lexend"/>
                <a:sym typeface="Lexend"/>
              </a:rPr>
              <a:t> (</a:t>
            </a:r>
            <a:r>
              <a:rPr i="1" lang="fr" sz="1200">
                <a:solidFill>
                  <a:schemeClr val="lt1"/>
                </a:solidFill>
                <a:latin typeface="Lexend"/>
                <a:ea typeface="Lexend"/>
                <a:cs typeface="Lexend"/>
                <a:sym typeface="Lexend"/>
              </a:rPr>
              <a:t>trend</a:t>
            </a:r>
            <a:r>
              <a:rPr lang="fr" sz="1200">
                <a:solidFill>
                  <a:schemeClr val="lt1"/>
                </a:solidFill>
                <a:latin typeface="Lexend"/>
                <a:ea typeface="Lexend"/>
                <a:cs typeface="Lexend"/>
                <a:sym typeface="Lexend"/>
              </a:rPr>
              <a:t> en anglais) ? C’est-à-dire est-ce que la série temps à croître ou à décroître. </a:t>
            </a:r>
            <a:endParaRPr sz="1200">
              <a:solidFill>
                <a:schemeClr val="lt1"/>
              </a:solidFill>
              <a:latin typeface="Lexend"/>
              <a:ea typeface="Lexend"/>
              <a:cs typeface="Lexend"/>
              <a:sym typeface="Lexend"/>
            </a:endParaRPr>
          </a:p>
          <a:p>
            <a:pPr indent="0" lvl="0" marL="0" rtl="0" algn="l">
              <a:spcBef>
                <a:spcPts val="1200"/>
              </a:spcBef>
              <a:spcAft>
                <a:spcPts val="0"/>
              </a:spcAft>
              <a:buNone/>
            </a:pPr>
            <a:r>
              <a:rPr lang="fr" sz="1200">
                <a:solidFill>
                  <a:schemeClr val="lt1"/>
                </a:solidFill>
                <a:latin typeface="Lexend"/>
                <a:ea typeface="Lexend"/>
                <a:cs typeface="Lexend"/>
                <a:sym typeface="Lexend"/>
              </a:rPr>
              <a:t>2) Y a-t-il une </a:t>
            </a:r>
            <a:r>
              <a:rPr b="1" lang="fr" sz="1200">
                <a:solidFill>
                  <a:schemeClr val="lt1"/>
                </a:solidFill>
                <a:latin typeface="Lexend"/>
                <a:ea typeface="Lexend"/>
                <a:cs typeface="Lexend"/>
                <a:sym typeface="Lexend"/>
              </a:rPr>
              <a:t>saisonnalité </a:t>
            </a:r>
            <a:r>
              <a:rPr lang="fr" sz="1200">
                <a:solidFill>
                  <a:schemeClr val="lt1"/>
                </a:solidFill>
                <a:latin typeface="Lexend"/>
                <a:ea typeface="Lexend"/>
                <a:cs typeface="Lexend"/>
                <a:sym typeface="Lexend"/>
              </a:rPr>
              <a:t>? Observe-t-on une sorte de répétition d’une certaine forme ?</a:t>
            </a:r>
            <a:endParaRPr sz="1200">
              <a:solidFill>
                <a:schemeClr val="lt1"/>
              </a:solidFill>
              <a:latin typeface="Lexend"/>
              <a:ea typeface="Lexend"/>
              <a:cs typeface="Lexend"/>
              <a:sym typeface="Lexend"/>
            </a:endParaRPr>
          </a:p>
          <a:p>
            <a:pPr indent="0" lvl="0" marL="0" rtl="0" algn="l">
              <a:spcBef>
                <a:spcPts val="1200"/>
              </a:spcBef>
              <a:spcAft>
                <a:spcPts val="0"/>
              </a:spcAft>
              <a:buNone/>
            </a:pPr>
            <a:r>
              <a:rPr lang="fr" sz="1200">
                <a:solidFill>
                  <a:schemeClr val="lt1"/>
                </a:solidFill>
                <a:latin typeface="Lexend"/>
                <a:ea typeface="Lexend"/>
                <a:cs typeface="Lexend"/>
                <a:sym typeface="Lexend"/>
              </a:rPr>
              <a:t>3) Y a-t-il des </a:t>
            </a:r>
            <a:r>
              <a:rPr b="1" lang="fr" sz="1200">
                <a:solidFill>
                  <a:schemeClr val="lt1"/>
                </a:solidFill>
                <a:latin typeface="Lexend"/>
                <a:ea typeface="Lexend"/>
                <a:cs typeface="Lexend"/>
                <a:sym typeface="Lexend"/>
              </a:rPr>
              <a:t>outliers</a:t>
            </a:r>
            <a:r>
              <a:rPr lang="fr" sz="1200">
                <a:solidFill>
                  <a:schemeClr val="lt1"/>
                </a:solidFill>
                <a:latin typeface="Lexend"/>
                <a:ea typeface="Lexend"/>
                <a:cs typeface="Lexend"/>
                <a:sym typeface="Lexend"/>
              </a:rPr>
              <a:t> (Valeurs aberrantes) ? Y a-t-il de points très éloignés de la distribution ?</a:t>
            </a:r>
            <a:endParaRPr sz="1200">
              <a:solidFill>
                <a:schemeClr val="lt1"/>
              </a:solidFill>
              <a:latin typeface="Lexend"/>
              <a:ea typeface="Lexend"/>
              <a:cs typeface="Lexend"/>
              <a:sym typeface="Lexend"/>
            </a:endParaRPr>
          </a:p>
          <a:p>
            <a:pPr indent="0" lvl="0" marL="0" rtl="0" algn="l">
              <a:spcBef>
                <a:spcPts val="1800"/>
              </a:spcBef>
              <a:spcAft>
                <a:spcPts val="1200"/>
              </a:spcAft>
              <a:buNone/>
            </a:pPr>
            <a:r>
              <a:t/>
            </a:r>
            <a:endParaRPr sz="1200">
              <a:solidFill>
                <a:srgbClr val="50575A"/>
              </a:solidFill>
              <a:highlight>
                <a:srgbClr val="DCDAD7"/>
              </a:highlight>
              <a:latin typeface="Lora"/>
              <a:ea typeface="Lora"/>
              <a:cs typeface="Lora"/>
              <a:sym typeface="Lora"/>
            </a:endParaRPr>
          </a:p>
        </p:txBody>
      </p:sp>
      <p:pic>
        <p:nvPicPr>
          <p:cNvPr id="91" name="Google Shape;91;p16"/>
          <p:cNvPicPr preferRelativeResize="0"/>
          <p:nvPr/>
        </p:nvPicPr>
        <p:blipFill>
          <a:blip r:embed="rId5">
            <a:alphaModFix/>
          </a:blip>
          <a:stretch>
            <a:fillRect/>
          </a:stretch>
        </p:blipFill>
        <p:spPr>
          <a:xfrm>
            <a:off x="5502500" y="1047972"/>
            <a:ext cx="2223550" cy="1667650"/>
          </a:xfrm>
          <a:prstGeom prst="rect">
            <a:avLst/>
          </a:prstGeom>
          <a:noFill/>
          <a:ln>
            <a:noFill/>
          </a:ln>
        </p:spPr>
      </p:pic>
      <p:pic>
        <p:nvPicPr>
          <p:cNvPr id="92" name="Google Shape;92;p16"/>
          <p:cNvPicPr preferRelativeResize="0"/>
          <p:nvPr/>
        </p:nvPicPr>
        <p:blipFill>
          <a:blip r:embed="rId6">
            <a:alphaModFix/>
          </a:blip>
          <a:stretch>
            <a:fillRect/>
          </a:stretch>
        </p:blipFill>
        <p:spPr>
          <a:xfrm>
            <a:off x="3962213" y="2858075"/>
            <a:ext cx="2361575" cy="1618025"/>
          </a:xfrm>
          <a:prstGeom prst="rect">
            <a:avLst/>
          </a:prstGeom>
          <a:noFill/>
          <a:ln>
            <a:noFill/>
          </a:ln>
        </p:spPr>
      </p:pic>
      <p:pic>
        <p:nvPicPr>
          <p:cNvPr id="93" name="Google Shape;93;p16"/>
          <p:cNvPicPr preferRelativeResize="0"/>
          <p:nvPr/>
        </p:nvPicPr>
        <p:blipFill>
          <a:blip r:embed="rId7">
            <a:alphaModFix/>
          </a:blip>
          <a:stretch>
            <a:fillRect/>
          </a:stretch>
        </p:blipFill>
        <p:spPr>
          <a:xfrm>
            <a:off x="6713550" y="2858075"/>
            <a:ext cx="2157392" cy="1618025"/>
          </a:xfrm>
          <a:prstGeom prst="rect">
            <a:avLst/>
          </a:prstGeom>
          <a:noFill/>
          <a:ln>
            <a:noFill/>
          </a:ln>
        </p:spPr>
      </p:pic>
      <p:sp>
        <p:nvSpPr>
          <p:cNvPr id="94" name="Google Shape;94;p16"/>
          <p:cNvSpPr/>
          <p:nvPr/>
        </p:nvSpPr>
        <p:spPr>
          <a:xfrm>
            <a:off x="5262600" y="1017725"/>
            <a:ext cx="461400" cy="4614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1</a:t>
            </a:r>
            <a:endParaRPr/>
          </a:p>
        </p:txBody>
      </p:sp>
      <p:sp>
        <p:nvSpPr>
          <p:cNvPr id="95" name="Google Shape;95;p16"/>
          <p:cNvSpPr/>
          <p:nvPr/>
        </p:nvSpPr>
        <p:spPr>
          <a:xfrm>
            <a:off x="3784850" y="2745875"/>
            <a:ext cx="461400" cy="4614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2</a:t>
            </a:r>
            <a:endParaRPr/>
          </a:p>
        </p:txBody>
      </p:sp>
      <p:sp>
        <p:nvSpPr>
          <p:cNvPr id="96" name="Google Shape;96;p16"/>
          <p:cNvSpPr/>
          <p:nvPr/>
        </p:nvSpPr>
        <p:spPr>
          <a:xfrm>
            <a:off x="6435675" y="2745875"/>
            <a:ext cx="461400" cy="4614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3</a:t>
            </a:r>
            <a:endParaRPr/>
          </a:p>
        </p:txBody>
      </p:sp>
      <p:sp>
        <p:nvSpPr>
          <p:cNvPr id="97" name="Google Shape;97;p16"/>
          <p:cNvSpPr txBox="1"/>
          <p:nvPr/>
        </p:nvSpPr>
        <p:spPr>
          <a:xfrm>
            <a:off x="5614150" y="4476100"/>
            <a:ext cx="1801200" cy="2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000">
                <a:solidFill>
                  <a:schemeClr val="lt1"/>
                </a:solidFill>
              </a:rPr>
              <a:t>source : ledatascientist.com </a:t>
            </a:r>
            <a:endParaRPr i="1" sz="10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5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17" name="Google Shape;517;p5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18" name="Google Shape;518;p5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19" name="Google Shape;519;p5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20" name="Google Shape;520;p52"/>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Short Time Fourier Transform</a:t>
            </a:r>
            <a:endParaRPr>
              <a:solidFill>
                <a:schemeClr val="lt1"/>
              </a:solidFill>
              <a:latin typeface="Lexend"/>
              <a:ea typeface="Lexend"/>
              <a:cs typeface="Lexend"/>
              <a:sym typeface="Lexend"/>
            </a:endParaRPr>
          </a:p>
        </p:txBody>
      </p:sp>
      <p:sp>
        <p:nvSpPr>
          <p:cNvPr id="521" name="Google Shape;521;p52"/>
          <p:cNvSpPr txBox="1"/>
          <p:nvPr>
            <p:ph idx="1" type="body"/>
          </p:nvPr>
        </p:nvSpPr>
        <p:spPr>
          <a:xfrm>
            <a:off x="311700" y="1152475"/>
            <a:ext cx="406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fr" sz="1400">
                <a:solidFill>
                  <a:schemeClr val="lt1"/>
                </a:solidFill>
                <a:latin typeface="Lexend"/>
                <a:ea typeface="Lexend"/>
                <a:cs typeface="Lexend"/>
                <a:sym typeface="Lexend"/>
              </a:rPr>
              <a:t>Problème : Utilise une fenêtre de taille fixe pour analyser le signal. Cela signifie qu'elle a une résolution temps-fréquence constante. Pour une fenêtre étroite, vous obtiendrez une bonne résolution temporelle (vous pouvez détecter rapidement les changements dans le signal), mais une résolution fréquentielle médiocre (il est difficile de distinguer des fréquences proches). Pour une fenêtre large, c'est l'inverse : bonne résolution fréquentielle mais mauvaise résolution temporelle.</a:t>
            </a:r>
            <a:endParaRPr sz="1400">
              <a:solidFill>
                <a:schemeClr val="lt1"/>
              </a:solidFill>
              <a:latin typeface="Lexend"/>
              <a:ea typeface="Lexend"/>
              <a:cs typeface="Lexend"/>
              <a:sym typeface="Lexend"/>
            </a:endParaRPr>
          </a:p>
        </p:txBody>
      </p:sp>
      <p:pic>
        <p:nvPicPr>
          <p:cNvPr id="522" name="Google Shape;522;p52"/>
          <p:cNvPicPr preferRelativeResize="0"/>
          <p:nvPr/>
        </p:nvPicPr>
        <p:blipFill>
          <a:blip r:embed="rId5">
            <a:alphaModFix/>
          </a:blip>
          <a:stretch>
            <a:fillRect/>
          </a:stretch>
        </p:blipFill>
        <p:spPr>
          <a:xfrm>
            <a:off x="4489425" y="1130488"/>
            <a:ext cx="4342870" cy="34163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5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28" name="Google Shape;528;p5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29" name="Google Shape;529;p5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30" name="Google Shape;530;p5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31" name="Google Shape;531;p53"/>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a:t>
            </a:r>
            <a:endParaRPr>
              <a:solidFill>
                <a:schemeClr val="lt1"/>
              </a:solidFill>
              <a:latin typeface="Lexend"/>
              <a:ea typeface="Lexend"/>
              <a:cs typeface="Lexend"/>
              <a:sym typeface="Lexend"/>
            </a:endParaRPr>
          </a:p>
        </p:txBody>
      </p:sp>
      <p:sp>
        <p:nvSpPr>
          <p:cNvPr id="532" name="Google Shape;532;p53"/>
          <p:cNvSpPr/>
          <p:nvPr/>
        </p:nvSpPr>
        <p:spPr>
          <a:xfrm>
            <a:off x="311700" y="1075200"/>
            <a:ext cx="5776200" cy="299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53"/>
          <p:cNvPicPr preferRelativeResize="0"/>
          <p:nvPr/>
        </p:nvPicPr>
        <p:blipFill>
          <a:blip r:embed="rId5">
            <a:alphaModFix/>
          </a:blip>
          <a:stretch>
            <a:fillRect/>
          </a:stretch>
        </p:blipFill>
        <p:spPr>
          <a:xfrm>
            <a:off x="311700" y="1125488"/>
            <a:ext cx="5776099" cy="28152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5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39" name="Google Shape;539;p5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40" name="Google Shape;540;p5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41" name="Google Shape;541;p5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42" name="Google Shape;542;p54"/>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a:t>
            </a:r>
            <a:endParaRPr>
              <a:solidFill>
                <a:schemeClr val="lt1"/>
              </a:solidFill>
              <a:latin typeface="Lexend"/>
              <a:ea typeface="Lexend"/>
              <a:cs typeface="Lexend"/>
              <a:sym typeface="Lexend"/>
            </a:endParaRPr>
          </a:p>
        </p:txBody>
      </p:sp>
      <p:sp>
        <p:nvSpPr>
          <p:cNvPr id="543" name="Google Shape;543;p54"/>
          <p:cNvSpPr/>
          <p:nvPr/>
        </p:nvSpPr>
        <p:spPr>
          <a:xfrm>
            <a:off x="311700" y="1075200"/>
            <a:ext cx="7898700" cy="354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54"/>
          <p:cNvPicPr preferRelativeResize="0"/>
          <p:nvPr/>
        </p:nvPicPr>
        <p:blipFill>
          <a:blip r:embed="rId5">
            <a:alphaModFix/>
          </a:blip>
          <a:stretch>
            <a:fillRect/>
          </a:stretch>
        </p:blipFill>
        <p:spPr>
          <a:xfrm>
            <a:off x="398250" y="1106500"/>
            <a:ext cx="5262750" cy="1790820"/>
          </a:xfrm>
          <a:prstGeom prst="rect">
            <a:avLst/>
          </a:prstGeom>
          <a:noFill/>
          <a:ln>
            <a:noFill/>
          </a:ln>
        </p:spPr>
      </p:pic>
      <p:pic>
        <p:nvPicPr>
          <p:cNvPr id="545" name="Google Shape;545;p54"/>
          <p:cNvPicPr preferRelativeResize="0"/>
          <p:nvPr/>
        </p:nvPicPr>
        <p:blipFill>
          <a:blip r:embed="rId6">
            <a:alphaModFix/>
          </a:blip>
          <a:stretch>
            <a:fillRect/>
          </a:stretch>
        </p:blipFill>
        <p:spPr>
          <a:xfrm>
            <a:off x="475700" y="2760772"/>
            <a:ext cx="5185300" cy="1750053"/>
          </a:xfrm>
          <a:prstGeom prst="rect">
            <a:avLst/>
          </a:prstGeom>
          <a:noFill/>
          <a:ln>
            <a:noFill/>
          </a:ln>
        </p:spPr>
      </p:pic>
      <p:pic>
        <p:nvPicPr>
          <p:cNvPr id="546" name="Google Shape;546;p54"/>
          <p:cNvPicPr preferRelativeResize="0"/>
          <p:nvPr/>
        </p:nvPicPr>
        <p:blipFill rotWithShape="1">
          <a:blip r:embed="rId7">
            <a:alphaModFix/>
          </a:blip>
          <a:srcRect b="61980" l="55816" r="0" t="0"/>
          <a:stretch/>
        </p:blipFill>
        <p:spPr>
          <a:xfrm>
            <a:off x="5627350" y="2182475"/>
            <a:ext cx="2552099" cy="1070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5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52" name="Google Shape;552;p5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53" name="Google Shape;553;p5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54" name="Google Shape;554;p5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55" name="Google Shape;555;p55"/>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a:t>
            </a:r>
            <a:endParaRPr>
              <a:solidFill>
                <a:schemeClr val="lt1"/>
              </a:solidFill>
              <a:latin typeface="Lexend"/>
              <a:ea typeface="Lexend"/>
              <a:cs typeface="Lexend"/>
              <a:sym typeface="Lexend"/>
            </a:endParaRPr>
          </a:p>
        </p:txBody>
      </p:sp>
      <p:pic>
        <p:nvPicPr>
          <p:cNvPr id="556" name="Google Shape;556;p55"/>
          <p:cNvPicPr preferRelativeResize="0"/>
          <p:nvPr/>
        </p:nvPicPr>
        <p:blipFill>
          <a:blip r:embed="rId5">
            <a:alphaModFix/>
          </a:blip>
          <a:stretch>
            <a:fillRect/>
          </a:stretch>
        </p:blipFill>
        <p:spPr>
          <a:xfrm>
            <a:off x="2336450" y="1108450"/>
            <a:ext cx="4471099" cy="3353325"/>
          </a:xfrm>
          <a:prstGeom prst="rect">
            <a:avLst/>
          </a:prstGeom>
          <a:noFill/>
          <a:ln>
            <a:noFill/>
          </a:ln>
        </p:spPr>
      </p:pic>
      <p:sp>
        <p:nvSpPr>
          <p:cNvPr id="557" name="Google Shape;557;p55"/>
          <p:cNvSpPr txBox="1"/>
          <p:nvPr/>
        </p:nvSpPr>
        <p:spPr>
          <a:xfrm>
            <a:off x="409400" y="1086750"/>
            <a:ext cx="16377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Lexend"/>
                <a:ea typeface="Lexend"/>
                <a:cs typeface="Lexend"/>
                <a:sym typeface="Lexend"/>
              </a:rPr>
              <a:t>Inner product</a:t>
            </a:r>
            <a:endParaRPr>
              <a:solidFill>
                <a:schemeClr val="lt1"/>
              </a:solidFill>
              <a:latin typeface="Lexend"/>
              <a:ea typeface="Lexend"/>
              <a:cs typeface="Lexend"/>
              <a:sym typeface="Lexe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5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63" name="Google Shape;563;p5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64" name="Google Shape;564;p5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65" name="Google Shape;565;p5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66" name="Google Shape;566;p56"/>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a:t>
            </a:r>
            <a:endParaRPr>
              <a:solidFill>
                <a:schemeClr val="lt1"/>
              </a:solidFill>
              <a:latin typeface="Lexend"/>
              <a:ea typeface="Lexend"/>
              <a:cs typeface="Lexend"/>
              <a:sym typeface="Lexend"/>
            </a:endParaRPr>
          </a:p>
        </p:txBody>
      </p:sp>
      <p:sp>
        <p:nvSpPr>
          <p:cNvPr id="567" name="Google Shape;567;p56"/>
          <p:cNvSpPr/>
          <p:nvPr/>
        </p:nvSpPr>
        <p:spPr>
          <a:xfrm>
            <a:off x="76200" y="1254975"/>
            <a:ext cx="8991600" cy="296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56"/>
          <p:cNvPicPr preferRelativeResize="0"/>
          <p:nvPr/>
        </p:nvPicPr>
        <p:blipFill>
          <a:blip r:embed="rId5">
            <a:alphaModFix/>
          </a:blip>
          <a:stretch>
            <a:fillRect/>
          </a:stretch>
        </p:blipFill>
        <p:spPr>
          <a:xfrm>
            <a:off x="327375" y="1927499"/>
            <a:ext cx="8534224" cy="15864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5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74" name="Google Shape;574;p5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75" name="Google Shape;575;p5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76" name="Google Shape;576;p5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77" name="Google Shape;577;p57"/>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 </a:t>
            </a:r>
            <a:endParaRPr>
              <a:solidFill>
                <a:schemeClr val="lt1"/>
              </a:solidFill>
              <a:latin typeface="Lexend"/>
              <a:ea typeface="Lexend"/>
              <a:cs typeface="Lexend"/>
              <a:sym typeface="Lexend"/>
            </a:endParaRPr>
          </a:p>
        </p:txBody>
      </p:sp>
      <p:sp>
        <p:nvSpPr>
          <p:cNvPr id="578" name="Google Shape;578;p57"/>
          <p:cNvSpPr txBox="1"/>
          <p:nvPr>
            <p:ph idx="1" type="body"/>
          </p:nvPr>
        </p:nvSpPr>
        <p:spPr>
          <a:xfrm>
            <a:off x="311700" y="1152475"/>
            <a:ext cx="845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solidFill>
                  <a:schemeClr val="lt1"/>
                </a:solidFill>
                <a:latin typeface="Lexend"/>
                <a:ea typeface="Lexend"/>
                <a:cs typeface="Lexend"/>
                <a:sym typeface="Lexend"/>
              </a:rPr>
              <a:t>Avantages : </a:t>
            </a:r>
            <a:r>
              <a:rPr lang="fr" sz="1200">
                <a:solidFill>
                  <a:schemeClr val="lt1"/>
                </a:solidFill>
                <a:latin typeface="Lexend"/>
                <a:ea typeface="Lexend"/>
                <a:cs typeface="Lexend"/>
                <a:sym typeface="Lexend"/>
              </a:rPr>
              <a:t>Utilise des fenêtres de tailles variables, ce qui signifie qu'elle peut offrir une bonne résolution temporelle pour les hautes fréquences et une bonne résolution fréquentielle pour les basses fréquences.</a:t>
            </a:r>
            <a:endParaRPr sz="1200">
              <a:solidFill>
                <a:schemeClr val="lt1"/>
              </a:solidFill>
              <a:latin typeface="Lexend"/>
              <a:ea typeface="Lexend"/>
              <a:cs typeface="Lexend"/>
              <a:sym typeface="Lexend"/>
            </a:endParaRPr>
          </a:p>
          <a:p>
            <a:pPr indent="0" lvl="0" marL="0" rtl="0" algn="l">
              <a:spcBef>
                <a:spcPts val="1200"/>
              </a:spcBef>
              <a:spcAft>
                <a:spcPts val="1200"/>
              </a:spcAft>
              <a:buNone/>
            </a:pPr>
            <a:r>
              <a:rPr lang="fr" sz="1200">
                <a:solidFill>
                  <a:schemeClr val="lt1"/>
                </a:solidFill>
                <a:latin typeface="Lexend"/>
                <a:ea typeface="Lexend"/>
                <a:cs typeface="Lexend"/>
                <a:sym typeface="Lexend"/>
              </a:rPr>
              <a:t>L'aspect clé est que les wavelets sont modulables, ce qui signifie que vous pouvez les "étirer" ou les "compresser". Cette flexibilité permet à la transformation Wavelet d'avoir une résolution temps-fréquence adaptable.</a:t>
            </a:r>
            <a:endParaRPr sz="1200">
              <a:solidFill>
                <a:schemeClr val="lt1"/>
              </a:solidFill>
              <a:latin typeface="Lexend"/>
              <a:ea typeface="Lexend"/>
              <a:cs typeface="Lexend"/>
              <a:sym typeface="Lexe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5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84" name="Google Shape;584;p5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85" name="Google Shape;585;p5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86" name="Google Shape;586;p5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87" name="Google Shape;587;p58"/>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 : mother wavelet</a:t>
            </a:r>
            <a:endParaRPr>
              <a:solidFill>
                <a:schemeClr val="lt1"/>
              </a:solidFill>
              <a:latin typeface="Lexend"/>
              <a:ea typeface="Lexend"/>
              <a:cs typeface="Lexend"/>
              <a:sym typeface="Lexend"/>
            </a:endParaRPr>
          </a:p>
        </p:txBody>
      </p:sp>
      <p:pic>
        <p:nvPicPr>
          <p:cNvPr id="588" name="Google Shape;588;p58"/>
          <p:cNvPicPr preferRelativeResize="0"/>
          <p:nvPr/>
        </p:nvPicPr>
        <p:blipFill>
          <a:blip r:embed="rId5">
            <a:alphaModFix/>
          </a:blip>
          <a:stretch>
            <a:fillRect/>
          </a:stretch>
        </p:blipFill>
        <p:spPr>
          <a:xfrm>
            <a:off x="282874" y="1071129"/>
            <a:ext cx="4289126" cy="3411120"/>
          </a:xfrm>
          <a:prstGeom prst="rect">
            <a:avLst/>
          </a:prstGeom>
          <a:noFill/>
          <a:ln>
            <a:noFill/>
          </a:ln>
        </p:spPr>
      </p:pic>
      <p:sp>
        <p:nvSpPr>
          <p:cNvPr id="589" name="Google Shape;589;p58"/>
          <p:cNvSpPr/>
          <p:nvPr/>
        </p:nvSpPr>
        <p:spPr>
          <a:xfrm>
            <a:off x="5527900" y="1932927"/>
            <a:ext cx="2873100" cy="155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8"/>
          <p:cNvSpPr txBox="1"/>
          <p:nvPr/>
        </p:nvSpPr>
        <p:spPr>
          <a:xfrm>
            <a:off x="5527750" y="2009125"/>
            <a:ext cx="2873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(a) Haar wavelet, </a:t>
            </a:r>
            <a:endParaRPr/>
          </a:p>
          <a:p>
            <a:pPr indent="0" lvl="0" marL="0" rtl="0" algn="l">
              <a:spcBef>
                <a:spcPts val="0"/>
              </a:spcBef>
              <a:spcAft>
                <a:spcPts val="0"/>
              </a:spcAft>
              <a:buNone/>
            </a:pPr>
            <a:r>
              <a:rPr lang="fr"/>
              <a:t>(b) Gaussian wavelet of order 1, (c) Daubechies wavelet of order 4, and </a:t>
            </a:r>
            <a:endParaRPr/>
          </a:p>
          <a:p>
            <a:pPr indent="0" lvl="0" marL="0" rtl="0" algn="l">
              <a:spcBef>
                <a:spcPts val="0"/>
              </a:spcBef>
              <a:spcAft>
                <a:spcPts val="0"/>
              </a:spcAft>
              <a:buClr>
                <a:schemeClr val="dk1"/>
              </a:buClr>
              <a:buSzPts val="1100"/>
              <a:buFont typeface="Arial"/>
              <a:buNone/>
            </a:pPr>
            <a:r>
              <a:rPr lang="fr"/>
              <a:t>(d) Morlet wavelet. </a:t>
            </a:r>
            <a:endParaRPr/>
          </a:p>
          <a:p>
            <a:pPr indent="0" lvl="0" marL="0" rtl="0" algn="l">
              <a:spcBef>
                <a:spcPts val="0"/>
              </a:spcBef>
              <a:spcAft>
                <a:spcPts val="0"/>
              </a:spcAft>
              <a:buNone/>
            </a:pPr>
            <a:r>
              <a:t/>
            </a:r>
            <a:endParaRPr/>
          </a:p>
        </p:txBody>
      </p:sp>
      <p:sp>
        <p:nvSpPr>
          <p:cNvPr id="591" name="Google Shape;591;p58"/>
          <p:cNvSpPr txBox="1"/>
          <p:nvPr/>
        </p:nvSpPr>
        <p:spPr>
          <a:xfrm>
            <a:off x="5057350" y="3670225"/>
            <a:ext cx="3670200" cy="7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Choose a mother wavelet and then create derivatives of this mother wavelets</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5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97" name="Google Shape;597;p5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98" name="Google Shape;598;p5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99" name="Google Shape;599;p5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00" name="Google Shape;600;p59"/>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 : Scalogram</a:t>
            </a:r>
            <a:endParaRPr>
              <a:solidFill>
                <a:schemeClr val="lt1"/>
              </a:solidFill>
              <a:latin typeface="Lexend"/>
              <a:ea typeface="Lexend"/>
              <a:cs typeface="Lexend"/>
              <a:sym typeface="Lexend"/>
            </a:endParaRPr>
          </a:p>
        </p:txBody>
      </p:sp>
      <p:pic>
        <p:nvPicPr>
          <p:cNvPr id="601" name="Google Shape;601;p59"/>
          <p:cNvPicPr preferRelativeResize="0"/>
          <p:nvPr/>
        </p:nvPicPr>
        <p:blipFill>
          <a:blip r:embed="rId5">
            <a:alphaModFix/>
          </a:blip>
          <a:stretch>
            <a:fillRect/>
          </a:stretch>
        </p:blipFill>
        <p:spPr>
          <a:xfrm>
            <a:off x="2382928" y="1085425"/>
            <a:ext cx="4024850" cy="33382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6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07" name="Google Shape;607;p6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08" name="Google Shape;608;p6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09" name="Google Shape;609;p6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10" name="Google Shape;610;p60"/>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 : Scalogram</a:t>
            </a:r>
            <a:endParaRPr>
              <a:solidFill>
                <a:schemeClr val="lt1"/>
              </a:solidFill>
              <a:latin typeface="Lexend"/>
              <a:ea typeface="Lexend"/>
              <a:cs typeface="Lexend"/>
              <a:sym typeface="Lexend"/>
            </a:endParaRPr>
          </a:p>
        </p:txBody>
      </p:sp>
      <p:pic>
        <p:nvPicPr>
          <p:cNvPr id="611" name="Google Shape;611;p60"/>
          <p:cNvPicPr preferRelativeResize="0"/>
          <p:nvPr/>
        </p:nvPicPr>
        <p:blipFill>
          <a:blip r:embed="rId5">
            <a:alphaModFix/>
          </a:blip>
          <a:stretch>
            <a:fillRect/>
          </a:stretch>
        </p:blipFill>
        <p:spPr>
          <a:xfrm>
            <a:off x="2204300" y="1081750"/>
            <a:ext cx="4735399" cy="3536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6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17" name="Google Shape;617;p6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18" name="Google Shape;618;p6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19" name="Google Shape;619;p6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20" name="Google Shape;620;p61"/>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 for Chirp signal </a:t>
            </a:r>
            <a:endParaRPr>
              <a:solidFill>
                <a:schemeClr val="lt1"/>
              </a:solidFill>
              <a:latin typeface="Lexend"/>
              <a:ea typeface="Lexend"/>
              <a:cs typeface="Lexend"/>
              <a:sym typeface="Lexend"/>
            </a:endParaRPr>
          </a:p>
        </p:txBody>
      </p:sp>
      <p:pic>
        <p:nvPicPr>
          <p:cNvPr id="621" name="Google Shape;621;p61"/>
          <p:cNvPicPr preferRelativeResize="0"/>
          <p:nvPr/>
        </p:nvPicPr>
        <p:blipFill>
          <a:blip r:embed="rId5">
            <a:alphaModFix/>
          </a:blip>
          <a:stretch>
            <a:fillRect/>
          </a:stretch>
        </p:blipFill>
        <p:spPr>
          <a:xfrm>
            <a:off x="1742100" y="1017725"/>
            <a:ext cx="5999199" cy="3762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03" name="Google Shape;103;p1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04" name="Google Shape;104;p1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05" name="Google Shape;105;p1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06" name="Google Shape;10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Rappel fonction périodique</a:t>
            </a:r>
            <a:endParaRPr>
              <a:solidFill>
                <a:schemeClr val="lt1"/>
              </a:solidFill>
              <a:latin typeface="Lexend"/>
              <a:ea typeface="Lexend"/>
              <a:cs typeface="Lexend"/>
              <a:sym typeface="Lexend"/>
            </a:endParaRPr>
          </a:p>
        </p:txBody>
      </p:sp>
      <p:sp>
        <p:nvSpPr>
          <p:cNvPr id="107" name="Google Shape;10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Lexend"/>
              <a:buChar char="-"/>
            </a:pPr>
            <a:r>
              <a:rPr lang="fr">
                <a:solidFill>
                  <a:schemeClr val="lt1"/>
                </a:solidFill>
                <a:latin typeface="Lexend"/>
                <a:ea typeface="Lexend"/>
                <a:cs typeface="Lexend"/>
                <a:sym typeface="Lexend"/>
              </a:rPr>
              <a:t>Une fonction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 est périodique s’il existe un nombre réel positif </a:t>
            </a:r>
            <a:r>
              <a:rPr i="1" lang="fr">
                <a:solidFill>
                  <a:schemeClr val="lt1"/>
                </a:solidFill>
                <a:latin typeface="Lexend"/>
                <a:ea typeface="Lexend"/>
                <a:cs typeface="Lexend"/>
                <a:sym typeface="Lexend"/>
              </a:rPr>
              <a:t>p</a:t>
            </a:r>
            <a:r>
              <a:rPr lang="fr">
                <a:solidFill>
                  <a:schemeClr val="lt1"/>
                </a:solidFill>
                <a:latin typeface="Lexend"/>
                <a:ea typeface="Lexend"/>
                <a:cs typeface="Lexend"/>
                <a:sym typeface="Lexend"/>
              </a:rPr>
              <a:t> tel que, pour tout </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 et (</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 + </a:t>
            </a:r>
            <a:r>
              <a:rPr i="1" lang="fr">
                <a:solidFill>
                  <a:schemeClr val="lt1"/>
                </a:solidFill>
                <a:latin typeface="Lexend"/>
                <a:ea typeface="Lexend"/>
                <a:cs typeface="Lexend"/>
                <a:sym typeface="Lexend"/>
              </a:rPr>
              <a:t>p</a:t>
            </a:r>
            <a:r>
              <a:rPr lang="fr">
                <a:solidFill>
                  <a:schemeClr val="lt1"/>
                </a:solidFill>
                <a:latin typeface="Lexend"/>
                <a:ea typeface="Lexend"/>
                <a:cs typeface="Lexend"/>
                <a:sym typeface="Lexend"/>
              </a:rPr>
              <a:t>) du domaine de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 on a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 + </a:t>
            </a:r>
            <a:r>
              <a:rPr i="1" lang="fr">
                <a:solidFill>
                  <a:schemeClr val="lt1"/>
                </a:solidFill>
                <a:latin typeface="Lexend"/>
                <a:ea typeface="Lexend"/>
                <a:cs typeface="Lexend"/>
                <a:sym typeface="Lexend"/>
              </a:rPr>
              <a:t>p</a:t>
            </a:r>
            <a:r>
              <a:rPr lang="fr">
                <a:solidFill>
                  <a:schemeClr val="lt1"/>
                </a:solidFill>
                <a:latin typeface="Lexend"/>
                <a:ea typeface="Lexend"/>
                <a:cs typeface="Lexend"/>
                <a:sym typeface="Lexend"/>
              </a:rPr>
              <a:t>) =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 ou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 – </a:t>
            </a:r>
            <a:r>
              <a:rPr i="1" lang="fr">
                <a:solidFill>
                  <a:schemeClr val="lt1"/>
                </a:solidFill>
                <a:latin typeface="Lexend"/>
                <a:ea typeface="Lexend"/>
                <a:cs typeface="Lexend"/>
                <a:sym typeface="Lexend"/>
              </a:rPr>
              <a:t>p</a:t>
            </a:r>
            <a:r>
              <a:rPr lang="fr">
                <a:solidFill>
                  <a:schemeClr val="lt1"/>
                </a:solidFill>
                <a:latin typeface="Lexend"/>
                <a:ea typeface="Lexend"/>
                <a:cs typeface="Lexend"/>
                <a:sym typeface="Lexend"/>
              </a:rPr>
              <a:t>) =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Char char="-"/>
            </a:pPr>
            <a:r>
              <a:rPr lang="fr">
                <a:solidFill>
                  <a:schemeClr val="lt1"/>
                </a:solidFill>
                <a:latin typeface="Lexend"/>
                <a:ea typeface="Lexend"/>
                <a:cs typeface="Lexend"/>
                <a:sym typeface="Lexend"/>
              </a:rPr>
              <a:t>L'amplitude d’une fonction périodique est la moitié de la distance entre le maximum et le minimum d'une fonction périodique</a:t>
            </a:r>
            <a:endParaRPr>
              <a:solidFill>
                <a:schemeClr val="lt1"/>
              </a:solidFill>
              <a:latin typeface="Lexend"/>
              <a:ea typeface="Lexend"/>
              <a:cs typeface="Lexend"/>
              <a:sym typeface="Lexend"/>
            </a:endParaRPr>
          </a:p>
          <a:p>
            <a:pPr indent="0" lvl="0" marL="0" rtl="0" algn="l">
              <a:spcBef>
                <a:spcPts val="1200"/>
              </a:spcBef>
              <a:spcAft>
                <a:spcPts val="0"/>
              </a:spcAft>
              <a:buNone/>
            </a:pPr>
            <a:r>
              <a:t/>
            </a:r>
            <a:endParaRPr>
              <a:solidFill>
                <a:schemeClr val="lt1"/>
              </a:solidFill>
              <a:latin typeface="Lexend"/>
              <a:ea typeface="Lexend"/>
              <a:cs typeface="Lexend"/>
              <a:sym typeface="Lexend"/>
            </a:endParaRPr>
          </a:p>
          <a:p>
            <a:pPr indent="0" lvl="0" marL="0" rtl="0" algn="l">
              <a:spcBef>
                <a:spcPts val="1200"/>
              </a:spcBef>
              <a:spcAft>
                <a:spcPts val="0"/>
              </a:spcAft>
              <a:buNone/>
            </a:pPr>
            <a:r>
              <a:t/>
            </a:r>
            <a:endParaRPr sz="1500">
              <a:solidFill>
                <a:srgbClr val="303436"/>
              </a:solidFill>
              <a:highlight>
                <a:srgbClr val="DCDAD7"/>
              </a:highlight>
            </a:endParaRPr>
          </a:p>
          <a:p>
            <a:pPr indent="0" lvl="0" marL="0" rtl="0" algn="l">
              <a:spcBef>
                <a:spcPts val="1200"/>
              </a:spcBef>
              <a:spcAft>
                <a:spcPts val="1200"/>
              </a:spcAft>
              <a:buNone/>
            </a:pPr>
            <a:r>
              <a:t/>
            </a:r>
            <a:endParaRPr sz="1050">
              <a:solidFill>
                <a:srgbClr val="52595C"/>
              </a:solidFill>
              <a:highlight>
                <a:srgbClr val="DCDAD7"/>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6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27" name="Google Shape;627;p6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28" name="Google Shape;628;p6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29" name="Google Shape;629;p6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30" name="Google Shape;630;p62"/>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 for Chirp signal </a:t>
            </a:r>
            <a:endParaRPr>
              <a:solidFill>
                <a:schemeClr val="lt1"/>
              </a:solidFill>
              <a:latin typeface="Lexend"/>
              <a:ea typeface="Lexend"/>
              <a:cs typeface="Lexend"/>
              <a:sym typeface="Lexend"/>
            </a:endParaRPr>
          </a:p>
        </p:txBody>
      </p:sp>
      <p:sp>
        <p:nvSpPr>
          <p:cNvPr id="631" name="Google Shape;631;p62"/>
          <p:cNvSpPr txBox="1"/>
          <p:nvPr/>
        </p:nvSpPr>
        <p:spPr>
          <a:xfrm>
            <a:off x="424275" y="1056975"/>
            <a:ext cx="8433600" cy="318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Pour de nombreux signaux, la partie basse fréquence est la plus importante. =&gt; donne au signal son identité. </a:t>
            </a:r>
            <a:endParaRPr>
              <a:solidFill>
                <a:srgbClr val="E3E3E3"/>
              </a:solidFill>
              <a:latin typeface="Lexend"/>
              <a:ea typeface="Lexend"/>
              <a:cs typeface="Lexend"/>
              <a:sym typeface="Lexend"/>
            </a:endParaRPr>
          </a:p>
          <a:p>
            <a:pPr indent="0" lvl="0" marL="457200" rtl="0" algn="l">
              <a:spcBef>
                <a:spcPts val="0"/>
              </a:spcBef>
              <a:spcAft>
                <a:spcPts val="0"/>
              </a:spcAft>
              <a:buNone/>
            </a:pPr>
            <a:r>
              <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La partie haute fréquence donne de la nuance. </a:t>
            </a:r>
            <a:endParaRPr>
              <a:solidFill>
                <a:srgbClr val="E3E3E3"/>
              </a:solidFill>
              <a:latin typeface="Lexend"/>
              <a:ea typeface="Lexend"/>
              <a:cs typeface="Lexend"/>
              <a:sym typeface="Lexend"/>
            </a:endParaRPr>
          </a:p>
          <a:p>
            <a:pPr indent="0" lvl="0" marL="457200" rtl="0" algn="l">
              <a:spcBef>
                <a:spcPts val="0"/>
              </a:spcBef>
              <a:spcAft>
                <a:spcPts val="0"/>
              </a:spcAft>
              <a:buNone/>
            </a:pPr>
            <a:r>
              <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Exemple de la voix humaine : Si vous retirez les composantes haute fréquence, la voix sonne différemment, mais vous pouvez toujours comprendre ce qui est dit. Cependant, si vous retirez suffisamment des composantes basse fréquence, vous n’entendez que du charabia.</a:t>
            </a:r>
            <a:endParaRPr sz="1600">
              <a:solidFill>
                <a:schemeClr val="lt1"/>
              </a:solidFill>
              <a:latin typeface="Lexend"/>
              <a:ea typeface="Lexend"/>
              <a:cs typeface="Lexend"/>
              <a:sym typeface="Lexen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6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37" name="Google Shape;637;p6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38" name="Google Shape;638;p6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39" name="Google Shape;639;p6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40" name="Google Shape;640;p63"/>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Multilevel decomposition</a:t>
            </a:r>
            <a:r>
              <a:rPr lang="fr">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pic>
        <p:nvPicPr>
          <p:cNvPr id="641" name="Google Shape;641;p63"/>
          <p:cNvPicPr preferRelativeResize="0"/>
          <p:nvPr/>
        </p:nvPicPr>
        <p:blipFill>
          <a:blip r:embed="rId5">
            <a:alphaModFix/>
          </a:blip>
          <a:stretch>
            <a:fillRect/>
          </a:stretch>
        </p:blipFill>
        <p:spPr>
          <a:xfrm>
            <a:off x="1694211" y="1214175"/>
            <a:ext cx="6228264" cy="3207950"/>
          </a:xfrm>
          <a:prstGeom prst="rect">
            <a:avLst/>
          </a:prstGeom>
          <a:noFill/>
          <a:ln>
            <a:noFill/>
          </a:ln>
        </p:spPr>
      </p:pic>
      <p:sp>
        <p:nvSpPr>
          <p:cNvPr id="642" name="Google Shape;642;p63"/>
          <p:cNvSpPr txBox="1"/>
          <p:nvPr/>
        </p:nvSpPr>
        <p:spPr>
          <a:xfrm>
            <a:off x="334950" y="1280300"/>
            <a:ext cx="1721400" cy="6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6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48" name="Google Shape;648;p6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49" name="Google Shape;649;p6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50" name="Google Shape;650;p6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51" name="Google Shape;651;p64"/>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Research paper examples MFCC</a:t>
            </a:r>
            <a:endParaRPr>
              <a:solidFill>
                <a:schemeClr val="lt1"/>
              </a:solidFill>
              <a:latin typeface="Lexend"/>
              <a:ea typeface="Lexend"/>
              <a:cs typeface="Lexend"/>
              <a:sym typeface="Lexend"/>
            </a:endParaRPr>
          </a:p>
        </p:txBody>
      </p:sp>
      <p:sp>
        <p:nvSpPr>
          <p:cNvPr id="652" name="Google Shape;652;p64"/>
          <p:cNvSpPr txBox="1"/>
          <p:nvPr/>
        </p:nvSpPr>
        <p:spPr>
          <a:xfrm>
            <a:off x="573150" y="3788775"/>
            <a:ext cx="79722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lien : https://www.sciencedirect.com/science/article/abs/pii/S174680942200492X</a:t>
            </a:r>
            <a:endParaRPr>
              <a:solidFill>
                <a:schemeClr val="lt1"/>
              </a:solidFill>
            </a:endParaRPr>
          </a:p>
        </p:txBody>
      </p:sp>
      <p:pic>
        <p:nvPicPr>
          <p:cNvPr id="653" name="Google Shape;653;p64"/>
          <p:cNvPicPr preferRelativeResize="0"/>
          <p:nvPr/>
        </p:nvPicPr>
        <p:blipFill>
          <a:blip r:embed="rId5">
            <a:alphaModFix/>
          </a:blip>
          <a:stretch>
            <a:fillRect/>
          </a:stretch>
        </p:blipFill>
        <p:spPr>
          <a:xfrm>
            <a:off x="625225" y="1213500"/>
            <a:ext cx="6438900" cy="2305050"/>
          </a:xfrm>
          <a:prstGeom prst="rect">
            <a:avLst/>
          </a:prstGeom>
          <a:noFill/>
          <a:ln>
            <a:noFill/>
          </a:ln>
        </p:spPr>
      </p:pic>
      <p:sp>
        <p:nvSpPr>
          <p:cNvPr id="654" name="Google Shape;654;p64"/>
          <p:cNvSpPr txBox="1"/>
          <p:nvPr/>
        </p:nvSpPr>
        <p:spPr>
          <a:xfrm>
            <a:off x="7183025" y="1257950"/>
            <a:ext cx="1712100" cy="22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lt1"/>
                </a:solidFill>
              </a:rPr>
              <a:t>signaux acoustiques =&gt; biomarqueurs pour la détection de la maladie de Parkinson.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90 % des personnes atteintes de la maladie de Parkinson présentent des symptômes de troubles vocaux à des stades précoces de la maladie.</a:t>
            </a:r>
            <a:endParaRPr sz="11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6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60" name="Google Shape;660;p6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61" name="Google Shape;661;p6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62" name="Google Shape;662;p6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63" name="Google Shape;663;p65"/>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Research paper examples MFCC</a:t>
            </a:r>
            <a:endParaRPr>
              <a:solidFill>
                <a:schemeClr val="lt1"/>
              </a:solidFill>
              <a:latin typeface="Lexend"/>
              <a:ea typeface="Lexend"/>
              <a:cs typeface="Lexend"/>
              <a:sym typeface="Lexend"/>
            </a:endParaRPr>
          </a:p>
        </p:txBody>
      </p:sp>
      <p:sp>
        <p:nvSpPr>
          <p:cNvPr id="664" name="Google Shape;664;p65"/>
          <p:cNvSpPr txBox="1"/>
          <p:nvPr/>
        </p:nvSpPr>
        <p:spPr>
          <a:xfrm>
            <a:off x="573150" y="3788775"/>
            <a:ext cx="79722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lien : </a:t>
            </a:r>
            <a:r>
              <a:rPr lang="fr">
                <a:solidFill>
                  <a:schemeClr val="lt1"/>
                </a:solidFill>
              </a:rPr>
              <a:t>https://www.sciencedirect.com/science/article/abs/pii/S1746809421007047</a:t>
            </a:r>
            <a:endParaRPr>
              <a:solidFill>
                <a:schemeClr val="lt1"/>
              </a:solidFill>
            </a:endParaRPr>
          </a:p>
        </p:txBody>
      </p:sp>
      <p:pic>
        <p:nvPicPr>
          <p:cNvPr id="665" name="Google Shape;665;p65"/>
          <p:cNvPicPr preferRelativeResize="0"/>
          <p:nvPr/>
        </p:nvPicPr>
        <p:blipFill>
          <a:blip r:embed="rId5">
            <a:alphaModFix/>
          </a:blip>
          <a:stretch>
            <a:fillRect/>
          </a:stretch>
        </p:blipFill>
        <p:spPr>
          <a:xfrm>
            <a:off x="682650" y="1342913"/>
            <a:ext cx="6438900" cy="1743075"/>
          </a:xfrm>
          <a:prstGeom prst="rect">
            <a:avLst/>
          </a:prstGeom>
          <a:noFill/>
          <a:ln>
            <a:noFill/>
          </a:ln>
        </p:spPr>
      </p:pic>
      <p:sp>
        <p:nvSpPr>
          <p:cNvPr id="666" name="Google Shape;666;p65"/>
          <p:cNvSpPr txBox="1"/>
          <p:nvPr/>
        </p:nvSpPr>
        <p:spPr>
          <a:xfrm>
            <a:off x="7339350" y="1339850"/>
            <a:ext cx="1496100" cy="17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lt1"/>
                </a:solidFill>
                <a:latin typeface="Helvetica Neue"/>
                <a:ea typeface="Helvetica Neue"/>
                <a:cs typeface="Helvetica Neue"/>
                <a:sym typeface="Helvetica Neue"/>
              </a:rPr>
              <a:t>Détecter la dépression et prédire son niveau de sévérité à partir de la parole, notamment à partir des MFCC</a:t>
            </a:r>
            <a:endParaRPr>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6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72" name="Google Shape;672;p6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73" name="Google Shape;673;p6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74" name="Google Shape;674;p6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75" name="Google Shape;675;p66"/>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Research paper examples Zero Crossing Rate</a:t>
            </a:r>
            <a:endParaRPr>
              <a:solidFill>
                <a:schemeClr val="lt1"/>
              </a:solidFill>
              <a:latin typeface="Lexend"/>
              <a:ea typeface="Lexend"/>
              <a:cs typeface="Lexend"/>
              <a:sym typeface="Lexend"/>
            </a:endParaRPr>
          </a:p>
        </p:txBody>
      </p:sp>
      <p:sp>
        <p:nvSpPr>
          <p:cNvPr id="676" name="Google Shape;676;p66"/>
          <p:cNvSpPr txBox="1"/>
          <p:nvPr/>
        </p:nvSpPr>
        <p:spPr>
          <a:xfrm>
            <a:off x="186100" y="3639925"/>
            <a:ext cx="57612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lien : </a:t>
            </a:r>
            <a:r>
              <a:rPr lang="fr">
                <a:solidFill>
                  <a:schemeClr val="lt1"/>
                </a:solidFill>
              </a:rPr>
              <a:t>https://ieeexplore.ieee.org/document/6587612</a:t>
            </a:r>
            <a:endParaRPr>
              <a:solidFill>
                <a:schemeClr val="lt1"/>
              </a:solidFill>
            </a:endParaRPr>
          </a:p>
        </p:txBody>
      </p:sp>
      <p:sp>
        <p:nvSpPr>
          <p:cNvPr id="677" name="Google Shape;677;p66"/>
          <p:cNvSpPr txBox="1"/>
          <p:nvPr/>
        </p:nvSpPr>
        <p:spPr>
          <a:xfrm>
            <a:off x="223300" y="2571750"/>
            <a:ext cx="3662100" cy="1005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Char char="-"/>
            </a:pPr>
            <a:r>
              <a:rPr lang="fr" sz="1100">
                <a:solidFill>
                  <a:schemeClr val="lt1"/>
                </a:solidFill>
              </a:rPr>
              <a:t>ALS is a type of motor neuron disease. As motor neurons degenerate and die, they stop sending messages to the muscles, which causes the muscles to weaken, start to twitch (fasciculations), and waste away (atrophy)</a:t>
            </a:r>
            <a:endParaRPr sz="1000">
              <a:solidFill>
                <a:schemeClr val="lt1"/>
              </a:solidFill>
            </a:endParaRPr>
          </a:p>
        </p:txBody>
      </p:sp>
      <p:pic>
        <p:nvPicPr>
          <p:cNvPr id="678" name="Google Shape;678;p66"/>
          <p:cNvPicPr preferRelativeResize="0"/>
          <p:nvPr/>
        </p:nvPicPr>
        <p:blipFill>
          <a:blip r:embed="rId5">
            <a:alphaModFix/>
          </a:blip>
          <a:stretch>
            <a:fillRect/>
          </a:stretch>
        </p:blipFill>
        <p:spPr>
          <a:xfrm>
            <a:off x="186100" y="1339852"/>
            <a:ext cx="7212800" cy="1087481"/>
          </a:xfrm>
          <a:prstGeom prst="rect">
            <a:avLst/>
          </a:prstGeom>
          <a:noFill/>
          <a:ln>
            <a:noFill/>
          </a:ln>
        </p:spPr>
      </p:pic>
      <p:sp>
        <p:nvSpPr>
          <p:cNvPr id="679" name="Google Shape;679;p66"/>
          <p:cNvSpPr txBox="1"/>
          <p:nvPr/>
        </p:nvSpPr>
        <p:spPr>
          <a:xfrm>
            <a:off x="4123725" y="2597800"/>
            <a:ext cx="3558000" cy="1087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Helvetica Neue"/>
              <a:buChar char="-"/>
            </a:pPr>
            <a:r>
              <a:rPr lang="fr" sz="1200">
                <a:solidFill>
                  <a:schemeClr val="lt1"/>
                </a:solidFill>
                <a:latin typeface="Helvetica Neue"/>
                <a:ea typeface="Helvetica Neue"/>
                <a:cs typeface="Helvetica Neue"/>
                <a:sym typeface="Helvetica Neue"/>
              </a:rPr>
              <a:t>Caractérisations de patterns d'EMG surfacique enregistrés à différents niveaux de contraction musculaire volontaire.</a:t>
            </a:r>
            <a:endParaRPr>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6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85" name="Google Shape;685;p6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86" name="Google Shape;686;p6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87" name="Google Shape;687;p6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88" name="Google Shape;688;p67"/>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TP</a:t>
            </a:r>
            <a:endParaRPr>
              <a:solidFill>
                <a:schemeClr val="lt1"/>
              </a:solidFill>
              <a:latin typeface="Lexend"/>
              <a:ea typeface="Lexend"/>
              <a:cs typeface="Lexend"/>
              <a:sym typeface="Lexend"/>
            </a:endParaRPr>
          </a:p>
        </p:txBody>
      </p:sp>
      <p:sp>
        <p:nvSpPr>
          <p:cNvPr id="689" name="Google Shape;689;p67"/>
          <p:cNvSpPr txBox="1"/>
          <p:nvPr/>
        </p:nvSpPr>
        <p:spPr>
          <a:xfrm>
            <a:off x="424275" y="1056975"/>
            <a:ext cx="8433600" cy="318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Correction ensemble de la première partie</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Classification d’ECG sur le lien : https://nowledgeable.com/invitation/student/join-module/9c8ec467-686a-44cd-a2f2-85cf174a79ad</a:t>
            </a:r>
            <a:endParaRPr>
              <a:solidFill>
                <a:srgbClr val="E3E3E3"/>
              </a:solidFill>
              <a:latin typeface="Lexend"/>
              <a:ea typeface="Lexend"/>
              <a:cs typeface="Lexend"/>
              <a:sym typeface="Lexend"/>
            </a:endParaRPr>
          </a:p>
          <a:p>
            <a:pPr indent="0" lvl="0" marL="457200" rtl="0" algn="l">
              <a:spcBef>
                <a:spcPts val="0"/>
              </a:spcBef>
              <a:spcAft>
                <a:spcPts val="0"/>
              </a:spcAft>
              <a:buNone/>
            </a:pPr>
            <a:r>
              <a:rPr lang="fr">
                <a:solidFill>
                  <a:srgbClr val="E3E3E3"/>
                </a:solidFill>
                <a:latin typeface="Lexend"/>
                <a:ea typeface="Lexend"/>
                <a:cs typeface="Lexend"/>
                <a:sym typeface="Lexend"/>
              </a:rPr>
              <a:t>Je noterai cette partie. </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Pour l’exercice 11 le fichier ne contient pas assez de donnée, donc vous aurez une accuracy médiocre, c’est juste pour vous donner une idée simple de ce qu’on peut faire. </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Pour le dernier exercice sur Nowledgeable (Exo 12), prendre une des propositions parmis les 6 et l’implémenter dans un notebook. </a:t>
            </a:r>
            <a:endParaRPr>
              <a:solidFill>
                <a:srgbClr val="E3E3E3"/>
              </a:solidFill>
              <a:latin typeface="Lexend"/>
              <a:ea typeface="Lexend"/>
              <a:cs typeface="Lexend"/>
              <a:sym typeface="Lexend"/>
            </a:endParaRPr>
          </a:p>
          <a:p>
            <a:pPr indent="0" lvl="0" marL="457200" rtl="0" algn="l">
              <a:spcBef>
                <a:spcPts val="0"/>
              </a:spcBef>
              <a:spcAft>
                <a:spcPts val="0"/>
              </a:spcAft>
              <a:buNone/>
            </a:pPr>
            <a:r>
              <a:rPr lang="fr">
                <a:solidFill>
                  <a:srgbClr val="E3E3E3"/>
                </a:solidFill>
                <a:latin typeface="Lexend"/>
                <a:ea typeface="Lexend"/>
                <a:cs typeface="Lexend"/>
                <a:sym typeface="Lexend"/>
              </a:rPr>
              <a:t>Pour les données je vous propose d’utiliser les fonctions codées précédemment pour générer un dataset assez consistant de signaux. Vous pouvez faire de la classification binaire ou multiclasse. </a:t>
            </a:r>
            <a:endParaRPr>
              <a:solidFill>
                <a:srgbClr val="E3E3E3"/>
              </a:solidFill>
              <a:latin typeface="Lexend"/>
              <a:ea typeface="Lexend"/>
              <a:cs typeface="Lexend"/>
              <a:sym typeface="Lexe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6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95" name="Google Shape;695;p6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96" name="Google Shape;696;p6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97" name="Google Shape;697;p6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98" name="Google Shape;698;p68"/>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a:t>
            </a:r>
            <a:endParaRPr>
              <a:solidFill>
                <a:schemeClr val="lt1"/>
              </a:solidFill>
              <a:latin typeface="Lexend"/>
              <a:ea typeface="Lexend"/>
              <a:cs typeface="Lexend"/>
              <a:sym typeface="Lexend"/>
            </a:endParaRPr>
          </a:p>
        </p:txBody>
      </p:sp>
      <p:sp>
        <p:nvSpPr>
          <p:cNvPr id="699" name="Google Shape;699;p68"/>
          <p:cNvSpPr txBox="1"/>
          <p:nvPr>
            <p:ph idx="1" type="body"/>
          </p:nvPr>
        </p:nvSpPr>
        <p:spPr>
          <a:xfrm>
            <a:off x="311700" y="1152475"/>
            <a:ext cx="8456700" cy="3416400"/>
          </a:xfrm>
          <a:prstGeom prst="rect">
            <a:avLst/>
          </a:prstGeom>
        </p:spPr>
        <p:txBody>
          <a:bodyPr anchorCtr="0" anchor="t" bIns="91425" lIns="91425" spcFirstLastPara="1" rIns="91425" wrap="square" tIns="91425">
            <a:noAutofit/>
          </a:bodyPr>
          <a:lstStyle/>
          <a:p>
            <a:pPr indent="-304800" lvl="0" marL="457200" rtl="0" algn="l">
              <a:spcBef>
                <a:spcPts val="300"/>
              </a:spcBef>
              <a:spcAft>
                <a:spcPts val="0"/>
              </a:spcAft>
              <a:buClr>
                <a:schemeClr val="lt1"/>
              </a:buClr>
              <a:buSzPts val="1200"/>
              <a:buFont typeface="Lexend"/>
              <a:buChar char="●"/>
            </a:pPr>
            <a:r>
              <a:rPr lang="fr" sz="1200">
                <a:solidFill>
                  <a:schemeClr val="lt1"/>
                </a:solidFill>
                <a:latin typeface="Lexend"/>
                <a:ea typeface="Lexend"/>
                <a:cs typeface="Lexend"/>
                <a:sym typeface="Lexend"/>
              </a:rPr>
              <a:t>Les données ECG ont généralement deux canaux car l'activité électrique du cœur peut être divisée en deux composantes principales : la vague P et le complexe QRS.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Les deux canaux d'un ECG enregistrent l'activité électrique du cœur sous deux perspectives différentes.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Les deux canaux sont souvent utilisés ensemble pour calculer la fréquence cardiaque et pour identifier différents types d'arythmies cardiaques.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Les données ECG sont un outil important pour diagnostiquer et surveiller les maladies cardiaques.</a:t>
            </a:r>
            <a:endParaRPr sz="1200">
              <a:solidFill>
                <a:schemeClr val="lt1"/>
              </a:solidFill>
              <a:latin typeface="Lexend"/>
              <a:ea typeface="Lexend"/>
              <a:cs typeface="Lexend"/>
              <a:sym typeface="Lexend"/>
            </a:endParaRPr>
          </a:p>
          <a:p>
            <a:pPr indent="0" lvl="0" marL="0" rtl="0" algn="l">
              <a:spcBef>
                <a:spcPts val="1100"/>
              </a:spcBef>
              <a:spcAft>
                <a:spcPts val="1200"/>
              </a:spcAft>
              <a:buNone/>
            </a:pPr>
            <a:r>
              <a:t/>
            </a:r>
            <a:endParaRPr sz="1200">
              <a:solidFill>
                <a:schemeClr val="lt1"/>
              </a:solidFill>
              <a:latin typeface="Lexend"/>
              <a:ea typeface="Lexend"/>
              <a:cs typeface="Lexend"/>
              <a:sym typeface="Lexe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6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05" name="Google Shape;705;p6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06" name="Google Shape;706;p6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07" name="Google Shape;707;p6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08" name="Google Shape;708;p69"/>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a:t>
            </a:r>
            <a:endParaRPr>
              <a:solidFill>
                <a:schemeClr val="lt1"/>
              </a:solidFill>
              <a:latin typeface="Lexend"/>
              <a:ea typeface="Lexend"/>
              <a:cs typeface="Lexend"/>
              <a:sym typeface="Lexend"/>
            </a:endParaRPr>
          </a:p>
        </p:txBody>
      </p:sp>
      <p:pic>
        <p:nvPicPr>
          <p:cNvPr id="709" name="Google Shape;709;p69"/>
          <p:cNvPicPr preferRelativeResize="0"/>
          <p:nvPr/>
        </p:nvPicPr>
        <p:blipFill>
          <a:blip r:embed="rId5">
            <a:alphaModFix/>
          </a:blip>
          <a:stretch>
            <a:fillRect/>
          </a:stretch>
        </p:blipFill>
        <p:spPr>
          <a:xfrm>
            <a:off x="2147973" y="846100"/>
            <a:ext cx="4580900" cy="3621826"/>
          </a:xfrm>
          <a:prstGeom prst="rect">
            <a:avLst/>
          </a:prstGeom>
          <a:noFill/>
          <a:ln>
            <a:noFill/>
          </a:ln>
        </p:spPr>
      </p:pic>
      <p:sp>
        <p:nvSpPr>
          <p:cNvPr id="710" name="Google Shape;710;p69"/>
          <p:cNvSpPr txBox="1"/>
          <p:nvPr/>
        </p:nvSpPr>
        <p:spPr>
          <a:xfrm>
            <a:off x="6900025" y="1053925"/>
            <a:ext cx="2071800" cy="16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50">
                <a:solidFill>
                  <a:schemeClr val="lt1"/>
                </a:solidFill>
                <a:latin typeface="Lexend"/>
                <a:ea typeface="Lexend"/>
                <a:cs typeface="Lexend"/>
                <a:sym typeface="Lexend"/>
              </a:rPr>
              <a:t>Onde P = activation (dépolarisation) des oreillettes. Espace PR = intervalle entre le début de la dépolarisation de l'oreillette et celle du ventricule. Complexe QRS = dépolarisation des ventricules, composée des ondes Q, R et S. Intervalle QT = intervalle entre le début de la dépolarisation ventriculaire et la fin de la repolarisation ventriculaire. Intervalle R-R = temps entre 2 complexes QRS. Onde T = repolarisation ventriculaire. Segment ST plus onde T (ST-T) = repolarisation ventriculaire. Onde U = probablement post-dépolarisation (relaxation) des ventricules.</a:t>
            </a:r>
            <a:endParaRPr sz="1200">
              <a:solidFill>
                <a:schemeClr val="lt1"/>
              </a:solidFill>
              <a:latin typeface="Lexend"/>
              <a:ea typeface="Lexend"/>
              <a:cs typeface="Lexend"/>
              <a:sym typeface="Lexen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7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16" name="Google Shape;716;p7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17" name="Google Shape;717;p7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18" name="Google Shape;718;p7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19" name="Google Shape;719;p70"/>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a:t>
            </a:r>
            <a:endParaRPr>
              <a:solidFill>
                <a:schemeClr val="lt1"/>
              </a:solidFill>
              <a:latin typeface="Lexend"/>
              <a:ea typeface="Lexend"/>
              <a:cs typeface="Lexend"/>
              <a:sym typeface="Lexend"/>
            </a:endParaRPr>
          </a:p>
        </p:txBody>
      </p:sp>
      <p:sp>
        <p:nvSpPr>
          <p:cNvPr id="720" name="Google Shape;720;p70"/>
          <p:cNvSpPr txBox="1"/>
          <p:nvPr>
            <p:ph idx="1" type="body"/>
          </p:nvPr>
        </p:nvSpPr>
        <p:spPr>
          <a:xfrm>
            <a:off x="311700" y="1152475"/>
            <a:ext cx="845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E3E3E3"/>
                </a:solidFill>
                <a:highlight>
                  <a:srgbClr val="131314"/>
                </a:highlight>
                <a:latin typeface="Helvetica Neue"/>
                <a:ea typeface="Helvetica Neue"/>
                <a:cs typeface="Helvetica Neue"/>
                <a:sym typeface="Helvetica Neue"/>
              </a:rPr>
              <a:t>lien utile : </a:t>
            </a:r>
            <a:r>
              <a:rPr lang="fr" sz="1200" u="sng">
                <a:solidFill>
                  <a:schemeClr val="hlink"/>
                </a:solidFill>
                <a:highlight>
                  <a:srgbClr val="131314"/>
                </a:highlight>
                <a:latin typeface="Helvetica Neue"/>
                <a:ea typeface="Helvetica Neue"/>
                <a:cs typeface="Helvetica Neue"/>
                <a:sym typeface="Helvetica Neue"/>
                <a:hlinkClick r:id="rId5"/>
              </a:rPr>
              <a:t>https://www.msdmanuals.com/fr/professional/troubles-cardiovasculaires/tests-et-proc%C3%A9dures-cardiovasculaires/%C3%A9lectrocardiographie#v931664_fr</a:t>
            </a:r>
            <a:endParaRPr sz="1200">
              <a:solidFill>
                <a:srgbClr val="E3E3E3"/>
              </a:solidFill>
              <a:highlight>
                <a:srgbClr val="131314"/>
              </a:highlight>
              <a:latin typeface="Helvetica Neue"/>
              <a:ea typeface="Helvetica Neue"/>
              <a:cs typeface="Helvetica Neue"/>
              <a:sym typeface="Helvetica Neue"/>
            </a:endParaRPr>
          </a:p>
          <a:p>
            <a:pPr indent="0" lvl="0" marL="0" rtl="0" algn="l">
              <a:spcBef>
                <a:spcPts val="1200"/>
              </a:spcBef>
              <a:spcAft>
                <a:spcPts val="1200"/>
              </a:spcAft>
              <a:buNone/>
            </a:pPr>
            <a:r>
              <a:t/>
            </a:r>
            <a:endParaRPr sz="1200">
              <a:solidFill>
                <a:srgbClr val="E3E3E3"/>
              </a:solidFill>
              <a:highlight>
                <a:srgbClr val="131314"/>
              </a:highlight>
              <a:latin typeface="Helvetica Neue"/>
              <a:ea typeface="Helvetica Neue"/>
              <a:cs typeface="Helvetica Neue"/>
              <a:sym typeface="Helvetica Neue"/>
            </a:endParaRPr>
          </a:p>
        </p:txBody>
      </p:sp>
      <p:pic>
        <p:nvPicPr>
          <p:cNvPr id="721" name="Google Shape;721;p70"/>
          <p:cNvPicPr preferRelativeResize="0"/>
          <p:nvPr/>
        </p:nvPicPr>
        <p:blipFill rotWithShape="1">
          <a:blip r:embed="rId6">
            <a:alphaModFix/>
          </a:blip>
          <a:srcRect b="0" l="0" r="1758" t="0"/>
          <a:stretch/>
        </p:blipFill>
        <p:spPr>
          <a:xfrm>
            <a:off x="2960763" y="1997125"/>
            <a:ext cx="3222475" cy="2571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7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27" name="Google Shape;727;p7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28" name="Google Shape;728;p7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29" name="Google Shape;729;p7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30" name="Google Shape;730;p71"/>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 coeur</a:t>
            </a:r>
            <a:endParaRPr>
              <a:solidFill>
                <a:schemeClr val="lt1"/>
              </a:solidFill>
              <a:latin typeface="Lexend"/>
              <a:ea typeface="Lexend"/>
              <a:cs typeface="Lexend"/>
              <a:sym typeface="Lexend"/>
            </a:endParaRPr>
          </a:p>
        </p:txBody>
      </p:sp>
      <p:pic>
        <p:nvPicPr>
          <p:cNvPr id="731" name="Google Shape;731;p71"/>
          <p:cNvPicPr preferRelativeResize="0"/>
          <p:nvPr/>
        </p:nvPicPr>
        <p:blipFill>
          <a:blip r:embed="rId5">
            <a:alphaModFix/>
          </a:blip>
          <a:stretch>
            <a:fillRect/>
          </a:stretch>
        </p:blipFill>
        <p:spPr>
          <a:xfrm>
            <a:off x="228625" y="1405829"/>
            <a:ext cx="4069025" cy="2155850"/>
          </a:xfrm>
          <a:prstGeom prst="rect">
            <a:avLst/>
          </a:prstGeom>
          <a:noFill/>
          <a:ln>
            <a:noFill/>
          </a:ln>
        </p:spPr>
      </p:pic>
      <p:pic>
        <p:nvPicPr>
          <p:cNvPr id="732" name="Google Shape;732;p71"/>
          <p:cNvPicPr preferRelativeResize="0"/>
          <p:nvPr/>
        </p:nvPicPr>
        <p:blipFill>
          <a:blip r:embed="rId6">
            <a:alphaModFix/>
          </a:blip>
          <a:stretch>
            <a:fillRect/>
          </a:stretch>
        </p:blipFill>
        <p:spPr>
          <a:xfrm>
            <a:off x="4645750" y="1211775"/>
            <a:ext cx="4300616" cy="3212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13" name="Google Shape;113;p1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14" name="Google Shape;114;p1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15" name="Google Shape;115;p1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16" name="Google Shape;11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Application physique</a:t>
            </a:r>
            <a:endParaRPr>
              <a:solidFill>
                <a:schemeClr val="lt1"/>
              </a:solidFill>
              <a:latin typeface="Lexend"/>
              <a:ea typeface="Lexend"/>
              <a:cs typeface="Lexend"/>
              <a:sym typeface="Lexend"/>
            </a:endParaRPr>
          </a:p>
        </p:txBody>
      </p:sp>
      <p:sp>
        <p:nvSpPr>
          <p:cNvPr id="117" name="Google Shape;11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fr" sz="1600">
                <a:solidFill>
                  <a:schemeClr val="lt1"/>
                </a:solidFill>
                <a:latin typeface="Lexend"/>
                <a:ea typeface="Lexend"/>
                <a:cs typeface="Lexend"/>
                <a:sym typeface="Lexend"/>
              </a:rPr>
              <a:t>-</a:t>
            </a:r>
            <a:r>
              <a:rPr lang="fr" sz="1600">
                <a:solidFill>
                  <a:schemeClr val="lt1"/>
                </a:solidFill>
                <a:latin typeface="Lexend"/>
                <a:ea typeface="Lexend"/>
                <a:cs typeface="Lexend"/>
                <a:sym typeface="Lexend"/>
              </a:rPr>
              <a:t>La longueur d’onde est une grandeur physique caractéristique d'une onde monochromatique dans un milieu homogène, définie comme la distance séparant deux maxima consécutifs de l'amplitude.</a:t>
            </a:r>
            <a:endParaRPr sz="1600">
              <a:solidFill>
                <a:schemeClr val="lt1"/>
              </a:solidFill>
              <a:latin typeface="Lexend"/>
              <a:ea typeface="Lexend"/>
              <a:cs typeface="Lexend"/>
              <a:sym typeface="Lexend"/>
            </a:endParaRPr>
          </a:p>
          <a:p>
            <a:pPr indent="0" lvl="0" marL="0" rtl="0" algn="l">
              <a:lnSpc>
                <a:spcPct val="95000"/>
              </a:lnSpc>
              <a:spcBef>
                <a:spcPts val="1200"/>
              </a:spcBef>
              <a:spcAft>
                <a:spcPts val="0"/>
              </a:spcAft>
              <a:buNone/>
            </a:pPr>
            <a:r>
              <a:rPr lang="fr" sz="1600">
                <a:solidFill>
                  <a:schemeClr val="lt1"/>
                </a:solidFill>
                <a:latin typeface="Lexend"/>
                <a:ea typeface="Lexend"/>
                <a:cs typeface="Lexend"/>
                <a:sym typeface="Lexend"/>
              </a:rPr>
              <a:t>-L'amplitude (A) d'une onde correspond à la hauteur maximale atteinte par l'onde par rapport à sa position au repos. L'amplitude dépend de l'énergie transmise par l'onde.</a:t>
            </a:r>
            <a:endParaRPr sz="1600">
              <a:solidFill>
                <a:schemeClr val="lt1"/>
              </a:solidFill>
              <a:latin typeface="Lexend"/>
              <a:ea typeface="Lexend"/>
              <a:cs typeface="Lexend"/>
              <a:sym typeface="Lexend"/>
            </a:endParaRPr>
          </a:p>
          <a:p>
            <a:pPr indent="0" lvl="0" marL="0" rtl="0" algn="l">
              <a:lnSpc>
                <a:spcPct val="95000"/>
              </a:lnSpc>
              <a:spcBef>
                <a:spcPts val="1200"/>
              </a:spcBef>
              <a:spcAft>
                <a:spcPts val="0"/>
              </a:spcAft>
              <a:buNone/>
            </a:pPr>
            <a:r>
              <a:rPr lang="fr" sz="1600">
                <a:solidFill>
                  <a:schemeClr val="lt1"/>
                </a:solidFill>
                <a:latin typeface="Lexend"/>
                <a:ea typeface="Lexend"/>
                <a:cs typeface="Lexend"/>
                <a:sym typeface="Lexend"/>
              </a:rPr>
              <a:t>-Phase d’une onde : La phase implique la relation entre la position des crêtes et des creux d'amplitude de deux formes d'onde.</a:t>
            </a:r>
            <a:endParaRPr sz="1600">
              <a:solidFill>
                <a:schemeClr val="lt1"/>
              </a:solidFill>
              <a:latin typeface="Lexend"/>
              <a:ea typeface="Lexend"/>
              <a:cs typeface="Lexend"/>
              <a:sym typeface="Lexend"/>
            </a:endParaRPr>
          </a:p>
          <a:p>
            <a:pPr indent="0" lvl="0" marL="0" rtl="0" algn="l">
              <a:lnSpc>
                <a:spcPct val="95000"/>
              </a:lnSpc>
              <a:spcBef>
                <a:spcPts val="1200"/>
              </a:spcBef>
              <a:spcAft>
                <a:spcPts val="0"/>
              </a:spcAft>
              <a:buNone/>
            </a:pPr>
            <a:r>
              <a:t/>
            </a:r>
            <a:endParaRPr sz="1300">
              <a:solidFill>
                <a:srgbClr val="303436"/>
              </a:solidFill>
              <a:highlight>
                <a:srgbClr val="DCDAD7"/>
              </a:highlight>
            </a:endParaRPr>
          </a:p>
          <a:p>
            <a:pPr indent="0" lvl="0" marL="0" rtl="0" algn="l">
              <a:lnSpc>
                <a:spcPct val="95000"/>
              </a:lnSpc>
              <a:spcBef>
                <a:spcPts val="1200"/>
              </a:spcBef>
              <a:spcAft>
                <a:spcPts val="1200"/>
              </a:spcAft>
              <a:buNone/>
            </a:pPr>
            <a:r>
              <a:t/>
            </a:r>
            <a:endParaRPr sz="850">
              <a:solidFill>
                <a:srgbClr val="52595C"/>
              </a:solidFill>
              <a:highlight>
                <a:srgbClr val="DCDAD7"/>
              </a:highlight>
            </a:endParaRPr>
          </a:p>
        </p:txBody>
      </p:sp>
      <p:sp>
        <p:nvSpPr>
          <p:cNvPr id="118" name="Google Shape;118;p18"/>
          <p:cNvSpPr/>
          <p:nvPr/>
        </p:nvSpPr>
        <p:spPr>
          <a:xfrm>
            <a:off x="5039300" y="3281150"/>
            <a:ext cx="2850900" cy="128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8"/>
          <p:cNvPicPr preferRelativeResize="0"/>
          <p:nvPr/>
        </p:nvPicPr>
        <p:blipFill rotWithShape="1">
          <a:blip r:embed="rId5">
            <a:alphaModFix/>
          </a:blip>
          <a:srcRect b="0" l="0" r="0" t="21309"/>
          <a:stretch/>
        </p:blipFill>
        <p:spPr>
          <a:xfrm>
            <a:off x="5039300" y="3281174"/>
            <a:ext cx="2655461" cy="12877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7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38" name="Google Shape;738;p7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39" name="Google Shape;739;p7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40" name="Google Shape;740;p7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41" name="Google Shape;741;p72"/>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a:t>
            </a:r>
            <a:endParaRPr>
              <a:solidFill>
                <a:schemeClr val="lt1"/>
              </a:solidFill>
              <a:latin typeface="Lexend"/>
              <a:ea typeface="Lexend"/>
              <a:cs typeface="Lexend"/>
              <a:sym typeface="Lexend"/>
            </a:endParaRPr>
          </a:p>
        </p:txBody>
      </p:sp>
      <p:sp>
        <p:nvSpPr>
          <p:cNvPr id="742" name="Google Shape;742;p72"/>
          <p:cNvSpPr txBox="1"/>
          <p:nvPr/>
        </p:nvSpPr>
        <p:spPr>
          <a:xfrm>
            <a:off x="446625" y="1051750"/>
            <a:ext cx="8082600" cy="3169800"/>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b="1" lang="fr" sz="1200">
                <a:solidFill>
                  <a:schemeClr val="lt1"/>
                </a:solidFill>
                <a:latin typeface="Helvetica Neue"/>
                <a:ea typeface="Helvetica Neue"/>
                <a:cs typeface="Helvetica Neue"/>
                <a:sym typeface="Helvetica Neue"/>
              </a:rPr>
              <a:t>MIT Format</a:t>
            </a:r>
            <a:endParaRPr b="1" sz="1200">
              <a:solidFill>
                <a:schemeClr val="lt1"/>
              </a:solidFill>
              <a:latin typeface="Helvetica Neue"/>
              <a:ea typeface="Helvetica Neue"/>
              <a:cs typeface="Helvetica Neue"/>
              <a:sym typeface="Helvetica Neue"/>
            </a:endParaRPr>
          </a:p>
          <a:p>
            <a:pPr indent="-304800" lvl="0" marL="1168400" marR="76200" rtl="0" algn="l">
              <a:lnSpc>
                <a:spcPct val="140000"/>
              </a:lnSpc>
              <a:spcBef>
                <a:spcPts val="300"/>
              </a:spcBef>
              <a:spcAft>
                <a:spcPts val="0"/>
              </a:spcAft>
              <a:buClr>
                <a:schemeClr val="lt1"/>
              </a:buClr>
              <a:buSzPts val="1200"/>
              <a:buFont typeface="Helvetica Neue"/>
              <a:buChar char="●"/>
            </a:pPr>
            <a:r>
              <a:rPr lang="fr" sz="1200">
                <a:solidFill>
                  <a:schemeClr val="lt1"/>
                </a:solidFill>
                <a:latin typeface="Helvetica Neue"/>
                <a:ea typeface="Helvetica Neue"/>
                <a:cs typeface="Helvetica Neue"/>
                <a:sym typeface="Helvetica Neue"/>
              </a:rPr>
              <a:t>MIT Signal files (</a:t>
            </a:r>
            <a:r>
              <a:rPr lang="fr" sz="1200" u="sng">
                <a:solidFill>
                  <a:schemeClr val="lt1"/>
                </a:solidFill>
                <a:latin typeface="Helvetica Neue"/>
                <a:ea typeface="Helvetica Neue"/>
                <a:cs typeface="Helvetica Neue"/>
                <a:sym typeface="Helvetica Neue"/>
                <a:hlinkClick r:id="rId5">
                  <a:extLst>
                    <a:ext uri="{A12FA001-AC4F-418D-AE19-62706E023703}">
                      <ahyp:hlinkClr val="tx"/>
                    </a:ext>
                  </a:extLst>
                </a:hlinkClick>
              </a:rPr>
              <a:t>.dat</a:t>
            </a:r>
            <a:r>
              <a:rPr lang="fr" sz="1200">
                <a:solidFill>
                  <a:schemeClr val="lt1"/>
                </a:solidFill>
                <a:latin typeface="Helvetica Neue"/>
                <a:ea typeface="Helvetica Neue"/>
                <a:cs typeface="Helvetica Neue"/>
                <a:sym typeface="Helvetica Neue"/>
              </a:rPr>
              <a:t>) are binary files containing samples of digitized signals. These store the waveforms, but they cannot be interpreted properly without their corresponding header files. These files are in the form: </a:t>
            </a:r>
            <a:r>
              <a:rPr i="1" lang="fr" sz="1150">
                <a:solidFill>
                  <a:schemeClr val="lt1"/>
                </a:solidFill>
                <a:latin typeface="Roboto Mono"/>
                <a:ea typeface="Roboto Mono"/>
                <a:cs typeface="Roboto Mono"/>
                <a:sym typeface="Roboto Mono"/>
              </a:rPr>
              <a:t>RECORDNAME</a:t>
            </a:r>
            <a:r>
              <a:rPr lang="fr" sz="1450">
                <a:solidFill>
                  <a:schemeClr val="lt1"/>
                </a:solidFill>
                <a:latin typeface="Roboto Mono"/>
                <a:ea typeface="Roboto Mono"/>
                <a:cs typeface="Roboto Mono"/>
                <a:sym typeface="Roboto Mono"/>
              </a:rPr>
              <a:t>.dat</a:t>
            </a:r>
            <a:r>
              <a:rPr lang="fr" sz="1200">
                <a:solidFill>
                  <a:schemeClr val="lt1"/>
                </a:solidFill>
                <a:latin typeface="Helvetica Neue"/>
                <a:ea typeface="Helvetica Neue"/>
                <a:cs typeface="Helvetica Neue"/>
                <a:sym typeface="Helvetica Neue"/>
              </a:rPr>
              <a:t>.</a:t>
            </a:r>
            <a:endParaRPr sz="1200">
              <a:solidFill>
                <a:schemeClr val="lt1"/>
              </a:solidFill>
              <a:latin typeface="Helvetica Neue"/>
              <a:ea typeface="Helvetica Neue"/>
              <a:cs typeface="Helvetica Neue"/>
              <a:sym typeface="Helvetica Neue"/>
            </a:endParaRPr>
          </a:p>
          <a:p>
            <a:pPr indent="-304800" lvl="0" marL="1168400" marR="76200" rtl="0" algn="l">
              <a:lnSpc>
                <a:spcPct val="140000"/>
              </a:lnSpc>
              <a:spcBef>
                <a:spcPts val="0"/>
              </a:spcBef>
              <a:spcAft>
                <a:spcPts val="0"/>
              </a:spcAft>
              <a:buClr>
                <a:schemeClr val="lt1"/>
              </a:buClr>
              <a:buSzPts val="1200"/>
              <a:buFont typeface="Helvetica Neue"/>
              <a:buChar char="●"/>
            </a:pPr>
            <a:r>
              <a:rPr lang="fr" sz="1200">
                <a:solidFill>
                  <a:schemeClr val="lt1"/>
                </a:solidFill>
                <a:latin typeface="Helvetica Neue"/>
                <a:ea typeface="Helvetica Neue"/>
                <a:cs typeface="Helvetica Neue"/>
                <a:sym typeface="Helvetica Neue"/>
              </a:rPr>
              <a:t>MIT Header files (</a:t>
            </a:r>
            <a:r>
              <a:rPr lang="fr" sz="1200" u="sng">
                <a:solidFill>
                  <a:schemeClr val="lt1"/>
                </a:solidFill>
                <a:latin typeface="Helvetica Neue"/>
                <a:ea typeface="Helvetica Neue"/>
                <a:cs typeface="Helvetica Neue"/>
                <a:sym typeface="Helvetica Neue"/>
                <a:hlinkClick r:id="rId6">
                  <a:extLst>
                    <a:ext uri="{A12FA001-AC4F-418D-AE19-62706E023703}">
                      <ahyp:hlinkClr val="tx"/>
                    </a:ext>
                  </a:extLst>
                </a:hlinkClick>
              </a:rPr>
              <a:t>.hea</a:t>
            </a:r>
            <a:r>
              <a:rPr lang="fr" sz="1200">
                <a:solidFill>
                  <a:schemeClr val="lt1"/>
                </a:solidFill>
                <a:latin typeface="Helvetica Neue"/>
                <a:ea typeface="Helvetica Neue"/>
                <a:cs typeface="Helvetica Neue"/>
                <a:sym typeface="Helvetica Neue"/>
              </a:rPr>
              <a:t>) are short text files that describe the contents of associated signal files. These files are in the form: </a:t>
            </a:r>
            <a:r>
              <a:rPr i="1" lang="fr" sz="1150">
                <a:solidFill>
                  <a:schemeClr val="lt1"/>
                </a:solidFill>
                <a:latin typeface="Roboto Mono"/>
                <a:ea typeface="Roboto Mono"/>
                <a:cs typeface="Roboto Mono"/>
                <a:sym typeface="Roboto Mono"/>
              </a:rPr>
              <a:t>RECORDNAME</a:t>
            </a:r>
            <a:r>
              <a:rPr lang="fr" sz="1450">
                <a:solidFill>
                  <a:schemeClr val="lt1"/>
                </a:solidFill>
                <a:latin typeface="Roboto Mono"/>
                <a:ea typeface="Roboto Mono"/>
                <a:cs typeface="Roboto Mono"/>
                <a:sym typeface="Roboto Mono"/>
              </a:rPr>
              <a:t>.hea</a:t>
            </a:r>
            <a:r>
              <a:rPr lang="fr" sz="1200">
                <a:solidFill>
                  <a:schemeClr val="lt1"/>
                </a:solidFill>
                <a:latin typeface="Helvetica Neue"/>
                <a:ea typeface="Helvetica Neue"/>
                <a:cs typeface="Helvetica Neue"/>
                <a:sym typeface="Helvetica Neue"/>
              </a:rPr>
              <a:t>.</a:t>
            </a:r>
            <a:endParaRPr sz="1200">
              <a:solidFill>
                <a:schemeClr val="lt1"/>
              </a:solidFill>
              <a:latin typeface="Helvetica Neue"/>
              <a:ea typeface="Helvetica Neue"/>
              <a:cs typeface="Helvetica Neue"/>
              <a:sym typeface="Helvetica Neue"/>
            </a:endParaRPr>
          </a:p>
          <a:p>
            <a:pPr indent="-304800" lvl="0" marL="1168400" marR="76200" rtl="0" algn="l">
              <a:lnSpc>
                <a:spcPct val="140000"/>
              </a:lnSpc>
              <a:spcBef>
                <a:spcPts val="0"/>
              </a:spcBef>
              <a:spcAft>
                <a:spcPts val="0"/>
              </a:spcAft>
              <a:buClr>
                <a:schemeClr val="lt1"/>
              </a:buClr>
              <a:buSzPts val="1200"/>
              <a:buFont typeface="Helvetica Neue"/>
              <a:buChar char="●"/>
            </a:pPr>
            <a:r>
              <a:rPr lang="fr" sz="1200">
                <a:solidFill>
                  <a:schemeClr val="lt1"/>
                </a:solidFill>
                <a:latin typeface="Helvetica Neue"/>
                <a:ea typeface="Helvetica Neue"/>
                <a:cs typeface="Helvetica Neue"/>
                <a:sym typeface="Helvetica Neue"/>
              </a:rPr>
              <a:t>MIT Annotation files are binary files containing annotations (labels that generally refer to specific samples in associated signal files). Annotation files should be read with their associated header files. If you see files in a directory called </a:t>
            </a:r>
            <a:r>
              <a:rPr i="1" lang="fr" sz="1150">
                <a:solidFill>
                  <a:schemeClr val="lt1"/>
                </a:solidFill>
                <a:latin typeface="Roboto Mono"/>
                <a:ea typeface="Roboto Mono"/>
                <a:cs typeface="Roboto Mono"/>
                <a:sym typeface="Roboto Mono"/>
              </a:rPr>
              <a:t>RECORDNAME</a:t>
            </a:r>
            <a:r>
              <a:rPr lang="fr" sz="1450">
                <a:solidFill>
                  <a:schemeClr val="lt1"/>
                </a:solidFill>
                <a:latin typeface="Roboto Mono"/>
                <a:ea typeface="Roboto Mono"/>
                <a:cs typeface="Roboto Mono"/>
                <a:sym typeface="Roboto Mono"/>
              </a:rPr>
              <a:t>.dat</a:t>
            </a:r>
            <a:r>
              <a:rPr lang="fr" sz="1200">
                <a:solidFill>
                  <a:schemeClr val="lt1"/>
                </a:solidFill>
                <a:latin typeface="Helvetica Neue"/>
                <a:ea typeface="Helvetica Neue"/>
                <a:cs typeface="Helvetica Neue"/>
                <a:sym typeface="Helvetica Neue"/>
              </a:rPr>
              <a:t>, or </a:t>
            </a:r>
            <a:r>
              <a:rPr i="1" lang="fr" sz="1150">
                <a:solidFill>
                  <a:schemeClr val="lt1"/>
                </a:solidFill>
                <a:latin typeface="Roboto Mono"/>
                <a:ea typeface="Roboto Mono"/>
                <a:cs typeface="Roboto Mono"/>
                <a:sym typeface="Roboto Mono"/>
              </a:rPr>
              <a:t>RECORDNAME</a:t>
            </a:r>
            <a:r>
              <a:rPr lang="fr" sz="1450">
                <a:solidFill>
                  <a:schemeClr val="lt1"/>
                </a:solidFill>
                <a:latin typeface="Roboto Mono"/>
                <a:ea typeface="Roboto Mono"/>
                <a:cs typeface="Roboto Mono"/>
                <a:sym typeface="Roboto Mono"/>
              </a:rPr>
              <a:t>.hea</a:t>
            </a:r>
            <a:r>
              <a:rPr lang="fr" sz="1200">
                <a:solidFill>
                  <a:schemeClr val="lt1"/>
                </a:solidFill>
                <a:latin typeface="Helvetica Neue"/>
                <a:ea typeface="Helvetica Neue"/>
                <a:cs typeface="Helvetica Neue"/>
                <a:sym typeface="Helvetica Neue"/>
              </a:rPr>
              <a:t>, any other file with the same name but different extension, for example </a:t>
            </a:r>
            <a:r>
              <a:rPr i="1" lang="fr" sz="1150">
                <a:solidFill>
                  <a:schemeClr val="lt1"/>
                </a:solidFill>
                <a:latin typeface="Roboto Mono"/>
                <a:ea typeface="Roboto Mono"/>
                <a:cs typeface="Roboto Mono"/>
                <a:sym typeface="Roboto Mono"/>
              </a:rPr>
              <a:t>RECORDNAME</a:t>
            </a:r>
            <a:r>
              <a:rPr lang="fr" sz="1450">
                <a:solidFill>
                  <a:schemeClr val="lt1"/>
                </a:solidFill>
                <a:latin typeface="Roboto Mono"/>
                <a:ea typeface="Roboto Mono"/>
                <a:cs typeface="Roboto Mono"/>
                <a:sym typeface="Roboto Mono"/>
              </a:rPr>
              <a:t>.atr</a:t>
            </a:r>
            <a:r>
              <a:rPr lang="fr" sz="1200">
                <a:solidFill>
                  <a:schemeClr val="lt1"/>
                </a:solidFill>
                <a:latin typeface="Helvetica Neue"/>
                <a:ea typeface="Helvetica Neue"/>
                <a:cs typeface="Helvetica Neue"/>
                <a:sym typeface="Helvetica Neue"/>
              </a:rPr>
              <a:t>, is an annotation file for that record.</a:t>
            </a:r>
            <a:endParaRPr sz="1200">
              <a:solidFill>
                <a:schemeClr val="lt1"/>
              </a:solidFill>
              <a:latin typeface="Helvetica Neue"/>
              <a:ea typeface="Helvetica Neue"/>
              <a:cs typeface="Helvetica Neue"/>
              <a:sym typeface="Helvetica Neue"/>
            </a:endParaRPr>
          </a:p>
          <a:p>
            <a:pPr indent="0" lvl="0" marL="457200" marR="76200" rtl="0" algn="l">
              <a:lnSpc>
                <a:spcPct val="140000"/>
              </a:lnSpc>
              <a:spcBef>
                <a:spcPts val="700"/>
              </a:spcBef>
              <a:spcAft>
                <a:spcPts val="0"/>
              </a:spcAft>
              <a:buNone/>
            </a:pPr>
            <a:r>
              <a:rPr lang="fr" sz="1200">
                <a:solidFill>
                  <a:schemeClr val="lt1"/>
                </a:solidFill>
                <a:latin typeface="Helvetica Neue"/>
                <a:ea typeface="Helvetica Neue"/>
                <a:cs typeface="Helvetica Neue"/>
                <a:sym typeface="Helvetica Neue"/>
              </a:rPr>
              <a:t>Source : https://archive.physionet.org/faq.shtml#file_types</a:t>
            </a:r>
            <a:endParaRPr sz="1200">
              <a:solidFill>
                <a:schemeClr val="lt1"/>
              </a:solidFill>
              <a:latin typeface="Helvetica Neue"/>
              <a:ea typeface="Helvetica Neue"/>
              <a:cs typeface="Helvetica Neue"/>
              <a:sym typeface="Helvetica Neue"/>
            </a:endParaRPr>
          </a:p>
          <a:p>
            <a:pPr indent="0" lvl="0" marL="0" rtl="0" algn="l">
              <a:spcBef>
                <a:spcPts val="7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7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48" name="Google Shape;748;p7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49" name="Google Shape;749;p7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50" name="Google Shape;750;p7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51" name="Google Shape;751;p73"/>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 coeur</a:t>
            </a:r>
            <a:endParaRPr>
              <a:solidFill>
                <a:schemeClr val="lt1"/>
              </a:solidFill>
              <a:latin typeface="Lexend"/>
              <a:ea typeface="Lexend"/>
              <a:cs typeface="Lexend"/>
              <a:sym typeface="Lexend"/>
            </a:endParaRPr>
          </a:p>
        </p:txBody>
      </p:sp>
      <p:pic>
        <p:nvPicPr>
          <p:cNvPr id="752" name="Google Shape;752;p73"/>
          <p:cNvPicPr preferRelativeResize="0"/>
          <p:nvPr/>
        </p:nvPicPr>
        <p:blipFill>
          <a:blip r:embed="rId5">
            <a:alphaModFix/>
          </a:blip>
          <a:stretch>
            <a:fillRect/>
          </a:stretch>
        </p:blipFill>
        <p:spPr>
          <a:xfrm>
            <a:off x="2195513" y="1638300"/>
            <a:ext cx="4752975" cy="1866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7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58" name="Google Shape;758;p7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59" name="Google Shape;759;p7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60" name="Google Shape;760;p7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61" name="Google Shape;761;p74"/>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Skewness</a:t>
            </a:r>
            <a:endParaRPr>
              <a:solidFill>
                <a:schemeClr val="lt1"/>
              </a:solidFill>
              <a:latin typeface="Lexend"/>
              <a:ea typeface="Lexend"/>
              <a:cs typeface="Lexend"/>
              <a:sym typeface="Lexend"/>
            </a:endParaRPr>
          </a:p>
        </p:txBody>
      </p:sp>
      <p:pic>
        <p:nvPicPr>
          <p:cNvPr id="762" name="Google Shape;762;p74"/>
          <p:cNvPicPr preferRelativeResize="0"/>
          <p:nvPr/>
        </p:nvPicPr>
        <p:blipFill>
          <a:blip r:embed="rId5">
            <a:alphaModFix/>
          </a:blip>
          <a:stretch>
            <a:fillRect/>
          </a:stretch>
        </p:blipFill>
        <p:spPr>
          <a:xfrm>
            <a:off x="1714500" y="1471613"/>
            <a:ext cx="5715000" cy="22002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7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68" name="Google Shape;768;p7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69" name="Google Shape;769;p7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70" name="Google Shape;770;p7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71" name="Google Shape;771;p75"/>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Kurtosis</a:t>
            </a:r>
            <a:endParaRPr>
              <a:solidFill>
                <a:schemeClr val="lt1"/>
              </a:solidFill>
              <a:latin typeface="Lexend"/>
              <a:ea typeface="Lexend"/>
              <a:cs typeface="Lexend"/>
              <a:sym typeface="Lexend"/>
            </a:endParaRPr>
          </a:p>
        </p:txBody>
      </p:sp>
      <p:pic>
        <p:nvPicPr>
          <p:cNvPr id="772" name="Google Shape;772;p75"/>
          <p:cNvPicPr preferRelativeResize="0"/>
          <p:nvPr/>
        </p:nvPicPr>
        <p:blipFill>
          <a:blip r:embed="rId5">
            <a:alphaModFix/>
          </a:blip>
          <a:stretch>
            <a:fillRect/>
          </a:stretch>
        </p:blipFill>
        <p:spPr>
          <a:xfrm>
            <a:off x="0" y="1505338"/>
            <a:ext cx="9144000" cy="2132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25" name="Google Shape;125;p1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26" name="Google Shape;126;p1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27" name="Google Shape;127;p1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28" name="Google Shape;12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Caractéristiques d’une onde</a:t>
            </a:r>
            <a:r>
              <a:rPr lang="fr">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sp>
        <p:nvSpPr>
          <p:cNvPr id="129" name="Google Shape;12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lt1"/>
              </a:solidFill>
              <a:latin typeface="Lexend"/>
              <a:ea typeface="Lexend"/>
              <a:cs typeface="Lexend"/>
              <a:sym typeface="Lexend"/>
            </a:endParaRPr>
          </a:p>
        </p:txBody>
      </p:sp>
      <p:pic>
        <p:nvPicPr>
          <p:cNvPr id="130" name="Google Shape;130;p19"/>
          <p:cNvPicPr preferRelativeResize="0"/>
          <p:nvPr/>
        </p:nvPicPr>
        <p:blipFill rotWithShape="1">
          <a:blip r:embed="rId5">
            <a:alphaModFix/>
          </a:blip>
          <a:srcRect b="0" l="0" r="0" t="0"/>
          <a:stretch/>
        </p:blipFill>
        <p:spPr>
          <a:xfrm>
            <a:off x="1415725" y="1130487"/>
            <a:ext cx="6071966"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36" name="Google Shape;136;p2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37" name="Google Shape;137;p2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38" name="Google Shape;138;p2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39" name="Google Shape;13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Série temporelles et fonctions périodiques</a:t>
            </a:r>
            <a:endParaRPr>
              <a:solidFill>
                <a:schemeClr val="lt1"/>
              </a:solidFill>
              <a:latin typeface="Lexend"/>
              <a:ea typeface="Lexend"/>
              <a:cs typeface="Lexend"/>
              <a:sym typeface="Lexend"/>
            </a:endParaRPr>
          </a:p>
        </p:txBody>
      </p:sp>
      <p:sp>
        <p:nvSpPr>
          <p:cNvPr id="140" name="Google Shape;140;p20"/>
          <p:cNvSpPr txBox="1"/>
          <p:nvPr>
            <p:ph idx="1" type="body"/>
          </p:nvPr>
        </p:nvSpPr>
        <p:spPr>
          <a:xfrm>
            <a:off x="311700" y="1152475"/>
            <a:ext cx="843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200">
                <a:solidFill>
                  <a:schemeClr val="lt1"/>
                </a:solidFill>
                <a:latin typeface="Lexend"/>
                <a:ea typeface="Lexend"/>
                <a:cs typeface="Lexend"/>
                <a:sym typeface="Lexend"/>
              </a:rPr>
              <a:t>Fonctions périodiques utilent pour modéliser des séries temporelles : </a:t>
            </a:r>
            <a:endParaRPr sz="1200">
              <a:solidFill>
                <a:schemeClr val="lt1"/>
              </a:solidFill>
              <a:latin typeface="Lexend"/>
              <a:ea typeface="Lexend"/>
              <a:cs typeface="Lexend"/>
              <a:sym typeface="Lexend"/>
            </a:endParaRPr>
          </a:p>
          <a:p>
            <a:pPr indent="-304800" lvl="0" marL="457200" rtl="0" algn="l">
              <a:spcBef>
                <a:spcPts val="1200"/>
              </a:spcBef>
              <a:spcAft>
                <a:spcPts val="0"/>
              </a:spcAft>
              <a:buClr>
                <a:schemeClr val="lt1"/>
              </a:buClr>
              <a:buSzPts val="1200"/>
              <a:buFont typeface="Lexend"/>
              <a:buChar char="-"/>
            </a:pPr>
            <a:r>
              <a:rPr lang="fr" sz="1200">
                <a:solidFill>
                  <a:schemeClr val="lt1"/>
                </a:solidFill>
                <a:latin typeface="Lexend"/>
                <a:ea typeface="Lexend"/>
                <a:cs typeface="Lexend"/>
                <a:sym typeface="Lexend"/>
              </a:rPr>
              <a:t>Motifs saisonniers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Décomposition en série de Fourier</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Détection d’anomalies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Prévision (Forecasting en anglais)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Traitement du signal (analyser et filtrer les signaux)</a:t>
            </a:r>
            <a:endParaRPr sz="1200">
              <a:solidFill>
                <a:schemeClr val="lt1"/>
              </a:solidFill>
              <a:latin typeface="Lexend"/>
              <a:ea typeface="Lexend"/>
              <a:cs typeface="Lexend"/>
              <a:sym typeface="Lexend"/>
            </a:endParaRPr>
          </a:p>
          <a:p>
            <a:pPr indent="0" lvl="0" marL="0" rtl="0" algn="l">
              <a:spcBef>
                <a:spcPts val="1200"/>
              </a:spcBef>
              <a:spcAft>
                <a:spcPts val="1200"/>
              </a:spcAft>
              <a:buNone/>
            </a:pPr>
            <a:r>
              <a:rPr lang="fr" sz="1200">
                <a:solidFill>
                  <a:schemeClr val="lt1"/>
                </a:solidFill>
                <a:latin typeface="Lexend"/>
                <a:ea typeface="Lexend"/>
                <a:cs typeface="Lexend"/>
                <a:sym typeface="Lexend"/>
              </a:rPr>
              <a:t>Pas de comportement périodique clair =&gt; Utilisation de</a:t>
            </a:r>
            <a:r>
              <a:rPr lang="fr" sz="1200">
                <a:solidFill>
                  <a:schemeClr val="lt1"/>
                </a:solidFill>
                <a:latin typeface="Lexend"/>
                <a:ea typeface="Lexend"/>
                <a:cs typeface="Lexend"/>
                <a:sym typeface="Lexend"/>
              </a:rPr>
              <a:t> techniques de modélisation plus sophistiquées, comme l'autorégression intégrée à moyenne mobile (ARIMA) ou des algorithmes de Machine Learning, pour capturer les motifs sous-jacents.</a:t>
            </a:r>
            <a:endParaRPr sz="1200">
              <a:solidFill>
                <a:schemeClr val="lt1"/>
              </a:solidFill>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46" name="Google Shape;146;p2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47" name="Google Shape;147;p2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48" name="Google Shape;148;p2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49" name="Google Shape;14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Cas d’usage</a:t>
            </a:r>
            <a:endParaRPr>
              <a:solidFill>
                <a:schemeClr val="lt1"/>
              </a:solidFill>
              <a:latin typeface="Lexend"/>
              <a:ea typeface="Lexend"/>
              <a:cs typeface="Lexend"/>
              <a:sym typeface="Lexend"/>
            </a:endParaRPr>
          </a:p>
        </p:txBody>
      </p:sp>
      <p:sp>
        <p:nvSpPr>
          <p:cNvPr id="150" name="Google Shape;15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lt1"/>
              </a:solidFill>
              <a:latin typeface="Lexend"/>
              <a:ea typeface="Lexend"/>
              <a:cs typeface="Lexend"/>
              <a:sym typeface="Lexend"/>
            </a:endParaRPr>
          </a:p>
        </p:txBody>
      </p:sp>
      <p:pic>
        <p:nvPicPr>
          <p:cNvPr id="151" name="Google Shape;151;p21"/>
          <p:cNvPicPr preferRelativeResize="0"/>
          <p:nvPr/>
        </p:nvPicPr>
        <p:blipFill rotWithShape="1">
          <a:blip r:embed="rId5">
            <a:alphaModFix/>
          </a:blip>
          <a:srcRect b="34725" l="0" r="0" t="0"/>
          <a:stretch/>
        </p:blipFill>
        <p:spPr>
          <a:xfrm>
            <a:off x="1237963" y="1017725"/>
            <a:ext cx="6668086" cy="1555275"/>
          </a:xfrm>
          <a:prstGeom prst="rect">
            <a:avLst/>
          </a:prstGeom>
          <a:noFill/>
          <a:ln>
            <a:noFill/>
          </a:ln>
        </p:spPr>
      </p:pic>
      <p:pic>
        <p:nvPicPr>
          <p:cNvPr id="152" name="Google Shape;152;p21"/>
          <p:cNvPicPr preferRelativeResize="0"/>
          <p:nvPr/>
        </p:nvPicPr>
        <p:blipFill>
          <a:blip r:embed="rId6">
            <a:alphaModFix/>
          </a:blip>
          <a:stretch>
            <a:fillRect/>
          </a:stretch>
        </p:blipFill>
        <p:spPr>
          <a:xfrm>
            <a:off x="1237975" y="2677405"/>
            <a:ext cx="6921201" cy="18778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